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5.xml" ContentType="application/vnd.openxmlformats-officedocument.theme+xml"/>
  <Override PartName="/ppt/slideLayouts/slideLayout23.xml" ContentType="application/vnd.openxmlformats-officedocument.presentationml.slideLayout+xml"/>
  <Override PartName="/ppt/theme/theme6.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7.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8.xml" ContentType="application/vnd.openxmlformats-officedocument.theme+xml"/>
  <Override PartName="/ppt/slideLayouts/slideLayout3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 id="2147483675" r:id="rId2"/>
    <p:sldMasterId id="2147483716" r:id="rId3"/>
    <p:sldMasterId id="2147483705" r:id="rId4"/>
    <p:sldMasterId id="2147483707" r:id="rId5"/>
    <p:sldMasterId id="2147483699" r:id="rId6"/>
    <p:sldMasterId id="2147483688" r:id="rId7"/>
    <p:sldMasterId id="2147483697" r:id="rId8"/>
    <p:sldMasterId id="2147483761" r:id="rId9"/>
  </p:sldMasterIdLst>
  <p:notesMasterIdLst>
    <p:notesMasterId r:id="rId32"/>
  </p:notesMasterIdLst>
  <p:handoutMasterIdLst>
    <p:handoutMasterId r:id="rId33"/>
  </p:handoutMasterIdLst>
  <p:sldIdLst>
    <p:sldId id="317" r:id="rId10"/>
    <p:sldId id="318" r:id="rId11"/>
    <p:sldId id="319" r:id="rId12"/>
    <p:sldId id="262" r:id="rId13"/>
    <p:sldId id="320" r:id="rId14"/>
    <p:sldId id="321" r:id="rId15"/>
    <p:sldId id="316" r:id="rId16"/>
    <p:sldId id="256" r:id="rId17"/>
    <p:sldId id="257" r:id="rId18"/>
    <p:sldId id="258" r:id="rId19"/>
    <p:sldId id="259" r:id="rId20"/>
    <p:sldId id="260" r:id="rId21"/>
    <p:sldId id="261" r:id="rId22"/>
    <p:sldId id="263" r:id="rId23"/>
    <p:sldId id="322" r:id="rId24"/>
    <p:sldId id="323" r:id="rId25"/>
    <p:sldId id="324" r:id="rId26"/>
    <p:sldId id="264" r:id="rId27"/>
    <p:sldId id="265" r:id="rId28"/>
    <p:sldId id="266" r:id="rId29"/>
    <p:sldId id="267" r:id="rId30"/>
    <p:sldId id="292" r:id="rId31"/>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908A6B6D-A6E3-4892-8976-9CF3C0DBC2F8}">
          <p14:sldIdLst>
            <p14:sldId id="317"/>
            <p14:sldId id="318"/>
            <p14:sldId id="319"/>
            <p14:sldId id="262"/>
            <p14:sldId id="320"/>
            <p14:sldId id="321"/>
            <p14:sldId id="316"/>
            <p14:sldId id="256"/>
            <p14:sldId id="257"/>
            <p14:sldId id="258"/>
            <p14:sldId id="259"/>
            <p14:sldId id="260"/>
            <p14:sldId id="261"/>
            <p14:sldId id="263"/>
            <p14:sldId id="322"/>
            <p14:sldId id="323"/>
            <p14:sldId id="324"/>
            <p14:sldId id="264"/>
            <p14:sldId id="265"/>
            <p14:sldId id="266"/>
            <p14:sldId id="267"/>
            <p14:sldId id="29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guide id="3"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acey Greene" initials="" lastIdx="11" clrIdx="0"/>
  <p:cmAuthor id="1" name="Jason Rodriguez" initials="" lastIdx="0" clrIdx="1"/>
  <p:cmAuthor id="2" name="Michael Hofmann" initials="" lastIdx="2" clrIdx="2"/>
  <p:cmAuthor id="3" name="Anastasia Greene" initials="" lastIdx="2" clrIdx="3"/>
  <p:cmAuthor id="4" name="Rebecca Turner" initials="RT" lastIdx="4" clrIdx="4"/>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152A"/>
    <a:srgbClr val="A0192E"/>
    <a:srgbClr val="8A00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18" autoAdjust="0"/>
    <p:restoredTop sz="96327" autoAdjust="0"/>
  </p:normalViewPr>
  <p:slideViewPr>
    <p:cSldViewPr snapToGrid="0">
      <p:cViewPr varScale="1">
        <p:scale>
          <a:sx n="115" d="100"/>
          <a:sy n="115" d="100"/>
        </p:scale>
        <p:origin x="640" y="240"/>
      </p:cViewPr>
      <p:guideLst>
        <p:guide orient="horz" pos="2160"/>
        <p:guide pos="288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57" d="100"/>
          <a:sy n="57" d="100"/>
        </p:scale>
        <p:origin x="283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21" Type="http://schemas.openxmlformats.org/officeDocument/2006/relationships/slide" Target="slides/slide12.xml"/><Relationship Id="rId34" Type="http://schemas.openxmlformats.org/officeDocument/2006/relationships/commentAuthors" Target="commentAuthors.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viewProps" Target="viewProps.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F1931C-1236-45C6-862D-59B1FDD1C9AF}"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US"/>
        </a:p>
      </dgm:t>
    </dgm:pt>
    <dgm:pt modelId="{628967DC-17C4-4522-9460-C01A95DA14DC}">
      <dgm:prSet/>
      <dgm:spPr/>
      <dgm:t>
        <a:bodyPr/>
        <a:lstStyle/>
        <a:p>
          <a:r>
            <a:rPr lang="en-US"/>
            <a:t>Fly to Win. Continental needed to better understand what products customers wanted and were willing to pay for.</a:t>
          </a:r>
        </a:p>
      </dgm:t>
    </dgm:pt>
    <dgm:pt modelId="{A133D882-A493-4417-9E00-D6EB03F93C19}" type="parTrans" cxnId="{304B56D6-350A-4D65-A4AA-2CEE2042EBE7}">
      <dgm:prSet/>
      <dgm:spPr/>
      <dgm:t>
        <a:bodyPr/>
        <a:lstStyle/>
        <a:p>
          <a:endParaRPr lang="en-US"/>
        </a:p>
      </dgm:t>
    </dgm:pt>
    <dgm:pt modelId="{DFA538D4-1928-4DAE-9A40-1C612F2728F2}" type="sibTrans" cxnId="{304B56D6-350A-4D65-A4AA-2CEE2042EBE7}">
      <dgm:prSet/>
      <dgm:spPr/>
      <dgm:t>
        <a:bodyPr/>
        <a:lstStyle/>
        <a:p>
          <a:endParaRPr lang="en-US"/>
        </a:p>
      </dgm:t>
    </dgm:pt>
    <dgm:pt modelId="{A2E4A4EC-E0AD-4875-B1CE-FC3C63B4FDFD}">
      <dgm:prSet/>
      <dgm:spPr/>
      <dgm:t>
        <a:bodyPr/>
        <a:lstStyle/>
        <a:p>
          <a:r>
            <a:rPr lang="en-US" dirty="0"/>
            <a:t>Fund the Future. It needed to change its costs and cash flow so that the airline could continue to operate. </a:t>
          </a:r>
        </a:p>
      </dgm:t>
    </dgm:pt>
    <dgm:pt modelId="{DD124147-1D1D-4EEF-AE89-7E8563C6C1F9}" type="parTrans" cxnId="{2671C07C-2CF4-419E-8FF3-AB0A637A7E0F}">
      <dgm:prSet/>
      <dgm:spPr/>
      <dgm:t>
        <a:bodyPr/>
        <a:lstStyle/>
        <a:p>
          <a:endParaRPr lang="en-US"/>
        </a:p>
      </dgm:t>
    </dgm:pt>
    <dgm:pt modelId="{5EF6C866-7EB0-4DB9-AF1D-D652F02F3A8D}" type="sibTrans" cxnId="{2671C07C-2CF4-419E-8FF3-AB0A637A7E0F}">
      <dgm:prSet/>
      <dgm:spPr/>
      <dgm:t>
        <a:bodyPr/>
        <a:lstStyle/>
        <a:p>
          <a:endParaRPr lang="en-US"/>
        </a:p>
      </dgm:t>
    </dgm:pt>
    <dgm:pt modelId="{3BDBB488-D4FF-45EC-A4A9-6140433C6570}">
      <dgm:prSet/>
      <dgm:spPr/>
      <dgm:t>
        <a:bodyPr/>
        <a:lstStyle/>
        <a:p>
          <a:r>
            <a:rPr lang="en-US" dirty="0"/>
            <a:t>Make Reliability a Reality. It had to be an airline that got its customers to their destinations safely, on-time, and with their luggage.</a:t>
          </a:r>
        </a:p>
      </dgm:t>
    </dgm:pt>
    <dgm:pt modelId="{95821C3B-BEA9-46C8-9471-8F5FD7E49E34}" type="parTrans" cxnId="{B5E5ECC3-23F6-4B27-97CF-9F4FC40E0B6E}">
      <dgm:prSet/>
      <dgm:spPr/>
      <dgm:t>
        <a:bodyPr/>
        <a:lstStyle/>
        <a:p>
          <a:endParaRPr lang="en-US"/>
        </a:p>
      </dgm:t>
    </dgm:pt>
    <dgm:pt modelId="{E2E12C3D-C389-4624-ABA0-122B5A39F7E0}" type="sibTrans" cxnId="{B5E5ECC3-23F6-4B27-97CF-9F4FC40E0B6E}">
      <dgm:prSet/>
      <dgm:spPr/>
      <dgm:t>
        <a:bodyPr/>
        <a:lstStyle/>
        <a:p>
          <a:endParaRPr lang="en-US"/>
        </a:p>
      </dgm:t>
    </dgm:pt>
    <dgm:pt modelId="{7D0DE927-2282-4BB5-B065-DF197CE2EF52}">
      <dgm:prSet/>
      <dgm:spPr/>
      <dgm:t>
        <a:bodyPr/>
        <a:lstStyle/>
        <a:p>
          <a:r>
            <a:rPr lang="en-US" dirty="0"/>
            <a:t>Working Together. Continental needed to create a culture where people wanted to come to work.</a:t>
          </a:r>
        </a:p>
      </dgm:t>
    </dgm:pt>
    <dgm:pt modelId="{85571833-7184-4C07-9E1C-C79C80BD51FA}" type="parTrans" cxnId="{9AC9EBD4-327B-4C86-876E-B5E92E6D0B30}">
      <dgm:prSet/>
      <dgm:spPr/>
      <dgm:t>
        <a:bodyPr/>
        <a:lstStyle/>
        <a:p>
          <a:endParaRPr lang="en-US"/>
        </a:p>
      </dgm:t>
    </dgm:pt>
    <dgm:pt modelId="{DC2F086E-C113-45B3-9A18-05DD890E8838}" type="sibTrans" cxnId="{9AC9EBD4-327B-4C86-876E-B5E92E6D0B30}">
      <dgm:prSet/>
      <dgm:spPr/>
      <dgm:t>
        <a:bodyPr/>
        <a:lstStyle/>
        <a:p>
          <a:endParaRPr lang="en-US"/>
        </a:p>
      </dgm:t>
    </dgm:pt>
    <dgm:pt modelId="{3B55E1FD-925D-41A4-8370-492FD7A62671}" type="pres">
      <dgm:prSet presAssocID="{01F1931C-1236-45C6-862D-59B1FDD1C9AF}" presName="matrix" presStyleCnt="0">
        <dgm:presLayoutVars>
          <dgm:chMax val="1"/>
          <dgm:dir/>
          <dgm:resizeHandles val="exact"/>
        </dgm:presLayoutVars>
      </dgm:prSet>
      <dgm:spPr/>
    </dgm:pt>
    <dgm:pt modelId="{8267B96D-310D-48CB-9C5C-DC820F5DDFF1}" type="pres">
      <dgm:prSet presAssocID="{01F1931C-1236-45C6-862D-59B1FDD1C9AF}" presName="diamond" presStyleLbl="bgShp" presStyleIdx="0" presStyleCnt="1" custScaleX="92920" custScaleY="87130"/>
      <dgm:spPr/>
    </dgm:pt>
    <dgm:pt modelId="{3B72E5A2-03B5-41C7-9681-91A5F2A6F51B}" type="pres">
      <dgm:prSet presAssocID="{01F1931C-1236-45C6-862D-59B1FDD1C9AF}" presName="quad1" presStyleLbl="node1" presStyleIdx="0" presStyleCnt="4">
        <dgm:presLayoutVars>
          <dgm:chMax val="0"/>
          <dgm:chPref val="0"/>
          <dgm:bulletEnabled val="1"/>
        </dgm:presLayoutVars>
      </dgm:prSet>
      <dgm:spPr/>
    </dgm:pt>
    <dgm:pt modelId="{1D4E90B2-5172-4F33-ACB0-EA14313BEC44}" type="pres">
      <dgm:prSet presAssocID="{01F1931C-1236-45C6-862D-59B1FDD1C9AF}" presName="quad2" presStyleLbl="node1" presStyleIdx="1" presStyleCnt="4">
        <dgm:presLayoutVars>
          <dgm:chMax val="0"/>
          <dgm:chPref val="0"/>
          <dgm:bulletEnabled val="1"/>
        </dgm:presLayoutVars>
      </dgm:prSet>
      <dgm:spPr/>
    </dgm:pt>
    <dgm:pt modelId="{B6DBF2FA-CB6E-4E55-B9FB-2233DAE79422}" type="pres">
      <dgm:prSet presAssocID="{01F1931C-1236-45C6-862D-59B1FDD1C9AF}" presName="quad3" presStyleLbl="node1" presStyleIdx="2" presStyleCnt="4">
        <dgm:presLayoutVars>
          <dgm:chMax val="0"/>
          <dgm:chPref val="0"/>
          <dgm:bulletEnabled val="1"/>
        </dgm:presLayoutVars>
      </dgm:prSet>
      <dgm:spPr/>
    </dgm:pt>
    <dgm:pt modelId="{DF97F0AE-EAD2-458C-B410-60D6F59F78B9}" type="pres">
      <dgm:prSet presAssocID="{01F1931C-1236-45C6-862D-59B1FDD1C9AF}" presName="quad4" presStyleLbl="node1" presStyleIdx="3" presStyleCnt="4">
        <dgm:presLayoutVars>
          <dgm:chMax val="0"/>
          <dgm:chPref val="0"/>
          <dgm:bulletEnabled val="1"/>
        </dgm:presLayoutVars>
      </dgm:prSet>
      <dgm:spPr/>
    </dgm:pt>
  </dgm:ptLst>
  <dgm:cxnLst>
    <dgm:cxn modelId="{FEAA3A01-A6B3-4F0F-AE41-0B020A39AF4E}" type="presOf" srcId="{628967DC-17C4-4522-9460-C01A95DA14DC}" destId="{3B72E5A2-03B5-41C7-9681-91A5F2A6F51B}" srcOrd="0" destOrd="0" presId="urn:microsoft.com/office/officeart/2005/8/layout/matrix3"/>
    <dgm:cxn modelId="{77AFD008-4EA9-46A4-A353-1B003A926A7C}" type="presOf" srcId="{3BDBB488-D4FF-45EC-A4A9-6140433C6570}" destId="{B6DBF2FA-CB6E-4E55-B9FB-2233DAE79422}" srcOrd="0" destOrd="0" presId="urn:microsoft.com/office/officeart/2005/8/layout/matrix3"/>
    <dgm:cxn modelId="{2671C07C-2CF4-419E-8FF3-AB0A637A7E0F}" srcId="{01F1931C-1236-45C6-862D-59B1FDD1C9AF}" destId="{A2E4A4EC-E0AD-4875-B1CE-FC3C63B4FDFD}" srcOrd="1" destOrd="0" parTransId="{DD124147-1D1D-4EEF-AE89-7E8563C6C1F9}" sibTransId="{5EF6C866-7EB0-4DB9-AF1D-D652F02F3A8D}"/>
    <dgm:cxn modelId="{B5917CA8-4336-4CF8-9ED4-97ADA4E0AC32}" type="presOf" srcId="{7D0DE927-2282-4BB5-B065-DF197CE2EF52}" destId="{DF97F0AE-EAD2-458C-B410-60D6F59F78B9}" srcOrd="0" destOrd="0" presId="urn:microsoft.com/office/officeart/2005/8/layout/matrix3"/>
    <dgm:cxn modelId="{788EC4A8-8FB1-4E14-A507-270F28487ECF}" type="presOf" srcId="{01F1931C-1236-45C6-862D-59B1FDD1C9AF}" destId="{3B55E1FD-925D-41A4-8370-492FD7A62671}" srcOrd="0" destOrd="0" presId="urn:microsoft.com/office/officeart/2005/8/layout/matrix3"/>
    <dgm:cxn modelId="{5306DCB5-C5F8-41EB-B16D-6BDE29B61326}" type="presOf" srcId="{A2E4A4EC-E0AD-4875-B1CE-FC3C63B4FDFD}" destId="{1D4E90B2-5172-4F33-ACB0-EA14313BEC44}" srcOrd="0" destOrd="0" presId="urn:microsoft.com/office/officeart/2005/8/layout/matrix3"/>
    <dgm:cxn modelId="{B5E5ECC3-23F6-4B27-97CF-9F4FC40E0B6E}" srcId="{01F1931C-1236-45C6-862D-59B1FDD1C9AF}" destId="{3BDBB488-D4FF-45EC-A4A9-6140433C6570}" srcOrd="2" destOrd="0" parTransId="{95821C3B-BEA9-46C8-9471-8F5FD7E49E34}" sibTransId="{E2E12C3D-C389-4624-ABA0-122B5A39F7E0}"/>
    <dgm:cxn modelId="{9AC9EBD4-327B-4C86-876E-B5E92E6D0B30}" srcId="{01F1931C-1236-45C6-862D-59B1FDD1C9AF}" destId="{7D0DE927-2282-4BB5-B065-DF197CE2EF52}" srcOrd="3" destOrd="0" parTransId="{85571833-7184-4C07-9E1C-C79C80BD51FA}" sibTransId="{DC2F086E-C113-45B3-9A18-05DD890E8838}"/>
    <dgm:cxn modelId="{304B56D6-350A-4D65-A4AA-2CEE2042EBE7}" srcId="{01F1931C-1236-45C6-862D-59B1FDD1C9AF}" destId="{628967DC-17C4-4522-9460-C01A95DA14DC}" srcOrd="0" destOrd="0" parTransId="{A133D882-A493-4417-9E00-D6EB03F93C19}" sibTransId="{DFA538D4-1928-4DAE-9A40-1C612F2728F2}"/>
    <dgm:cxn modelId="{AE35B6BE-496E-4BA9-93DE-99DD03AEC5D5}" type="presParOf" srcId="{3B55E1FD-925D-41A4-8370-492FD7A62671}" destId="{8267B96D-310D-48CB-9C5C-DC820F5DDFF1}" srcOrd="0" destOrd="0" presId="urn:microsoft.com/office/officeart/2005/8/layout/matrix3"/>
    <dgm:cxn modelId="{C690BF14-070D-4236-B522-BF387B326463}" type="presParOf" srcId="{3B55E1FD-925D-41A4-8370-492FD7A62671}" destId="{3B72E5A2-03B5-41C7-9681-91A5F2A6F51B}" srcOrd="1" destOrd="0" presId="urn:microsoft.com/office/officeart/2005/8/layout/matrix3"/>
    <dgm:cxn modelId="{7414C64E-CA01-4C4D-B8C7-44B378516595}" type="presParOf" srcId="{3B55E1FD-925D-41A4-8370-492FD7A62671}" destId="{1D4E90B2-5172-4F33-ACB0-EA14313BEC44}" srcOrd="2" destOrd="0" presId="urn:microsoft.com/office/officeart/2005/8/layout/matrix3"/>
    <dgm:cxn modelId="{1425D9A6-3999-41C6-82DD-01C4A94A9694}" type="presParOf" srcId="{3B55E1FD-925D-41A4-8370-492FD7A62671}" destId="{B6DBF2FA-CB6E-4E55-B9FB-2233DAE79422}" srcOrd="3" destOrd="0" presId="urn:microsoft.com/office/officeart/2005/8/layout/matrix3"/>
    <dgm:cxn modelId="{131A8CB8-1599-4C70-BBE6-4ECBA346EC38}" type="presParOf" srcId="{3B55E1FD-925D-41A4-8370-492FD7A62671}" destId="{DF97F0AE-EAD2-458C-B410-60D6F59F78B9}"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7B9A907-A581-40B2-A7DC-8D5EAA7E3509}"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30F13D30-5197-4BF2-8A30-7CD67770B6FB}">
      <dgm:prSet phldrT="[Text]"/>
      <dgm:spPr/>
      <dgm:t>
        <a:bodyPr/>
        <a:lstStyle/>
        <a:p>
          <a:r>
            <a:rPr lang="en-IN" dirty="0"/>
            <a:t>Educating the warehouse team with aspects of their respective  business areas</a:t>
          </a:r>
          <a:endParaRPr lang="en-US" dirty="0"/>
        </a:p>
      </dgm:t>
    </dgm:pt>
    <dgm:pt modelId="{E7C971A2-D523-4FB0-9224-02B1DDA8D04B}" type="parTrans" cxnId="{CD13431B-1DA8-4FE1-89AF-99ED07ADE52E}">
      <dgm:prSet/>
      <dgm:spPr/>
      <dgm:t>
        <a:bodyPr/>
        <a:lstStyle/>
        <a:p>
          <a:endParaRPr lang="en-US"/>
        </a:p>
      </dgm:t>
    </dgm:pt>
    <dgm:pt modelId="{30DEE14B-A388-4A9E-9395-8D8EBD48BD76}" type="sibTrans" cxnId="{CD13431B-1DA8-4FE1-89AF-99ED07ADE52E}">
      <dgm:prSet/>
      <dgm:spPr/>
      <dgm:t>
        <a:bodyPr/>
        <a:lstStyle/>
        <a:p>
          <a:endParaRPr lang="en-US"/>
        </a:p>
      </dgm:t>
    </dgm:pt>
    <dgm:pt modelId="{2D250DCD-459D-4CD1-9CD8-2833C6D661B8}">
      <dgm:prSet phldrT="[Text]"/>
      <dgm:spPr/>
      <dgm:t>
        <a:bodyPr/>
        <a:lstStyle/>
        <a:p>
          <a:r>
            <a:rPr lang="en-IN" dirty="0"/>
            <a:t>Providing additional funds if needed.</a:t>
          </a:r>
          <a:endParaRPr lang="en-US" dirty="0"/>
        </a:p>
      </dgm:t>
    </dgm:pt>
    <dgm:pt modelId="{40737884-0615-42E0-9C02-BF21594134E3}" type="parTrans" cxnId="{2D25392F-9814-400F-9736-8A72A4EE4C5D}">
      <dgm:prSet/>
      <dgm:spPr/>
      <dgm:t>
        <a:bodyPr/>
        <a:lstStyle/>
        <a:p>
          <a:endParaRPr lang="en-US"/>
        </a:p>
      </dgm:t>
    </dgm:pt>
    <dgm:pt modelId="{CBE56C89-5654-400D-B84D-41B45227C8AB}" type="sibTrans" cxnId="{2D25392F-9814-400F-9736-8A72A4EE4C5D}">
      <dgm:prSet/>
      <dgm:spPr/>
      <dgm:t>
        <a:bodyPr/>
        <a:lstStyle/>
        <a:p>
          <a:endParaRPr lang="en-US"/>
        </a:p>
      </dgm:t>
    </dgm:pt>
    <dgm:pt modelId="{0CF25EB0-E6F4-4148-B7AC-05DC24F4A8B1}">
      <dgm:prSet phldrT="[Text]"/>
      <dgm:spPr/>
      <dgm:t>
        <a:bodyPr/>
        <a:lstStyle/>
        <a:p>
          <a:r>
            <a:rPr lang="en-IN" dirty="0"/>
            <a:t>Laying out a vision for future needs</a:t>
          </a:r>
          <a:endParaRPr lang="en-US" dirty="0"/>
        </a:p>
      </dgm:t>
    </dgm:pt>
    <dgm:pt modelId="{0DF2BB07-4309-4013-9347-A5E1FB696BB4}" type="parTrans" cxnId="{AD346B68-DCF1-40F9-BD12-621B7086FC61}">
      <dgm:prSet/>
      <dgm:spPr/>
      <dgm:t>
        <a:bodyPr/>
        <a:lstStyle/>
        <a:p>
          <a:endParaRPr lang="en-US"/>
        </a:p>
      </dgm:t>
    </dgm:pt>
    <dgm:pt modelId="{6D242CD7-8A21-4F7A-8102-2871E9A84501}" type="sibTrans" cxnId="{AD346B68-DCF1-40F9-BD12-621B7086FC61}">
      <dgm:prSet/>
      <dgm:spPr/>
      <dgm:t>
        <a:bodyPr/>
        <a:lstStyle/>
        <a:p>
          <a:endParaRPr lang="en-US"/>
        </a:p>
      </dgm:t>
    </dgm:pt>
    <dgm:pt modelId="{5E93E590-F433-47A8-82EB-8B796694FB07}">
      <dgm:prSet phldrT="[Text]"/>
      <dgm:spPr/>
      <dgm:t>
        <a:bodyPr/>
        <a:lstStyle/>
        <a:p>
          <a:pPr>
            <a:buAutoNum type="arabicPeriod"/>
          </a:pPr>
          <a:r>
            <a:rPr lang="en-IN" dirty="0"/>
            <a:t>Giving direction and guidance.</a:t>
          </a:r>
          <a:endParaRPr lang="en-US" dirty="0"/>
        </a:p>
      </dgm:t>
    </dgm:pt>
    <dgm:pt modelId="{3505DE9D-0661-4484-AF53-226F69D3271A}" type="parTrans" cxnId="{3C6E11BB-9E74-426D-893B-92DDC5AB671A}">
      <dgm:prSet/>
      <dgm:spPr/>
      <dgm:t>
        <a:bodyPr/>
        <a:lstStyle/>
        <a:p>
          <a:endParaRPr lang="en-US"/>
        </a:p>
      </dgm:t>
    </dgm:pt>
    <dgm:pt modelId="{8C747E91-0942-4748-9CA8-ED52B20578BD}" type="sibTrans" cxnId="{3C6E11BB-9E74-426D-893B-92DDC5AB671A}">
      <dgm:prSet/>
      <dgm:spPr/>
      <dgm:t>
        <a:bodyPr/>
        <a:lstStyle/>
        <a:p>
          <a:endParaRPr lang="en-US"/>
        </a:p>
      </dgm:t>
    </dgm:pt>
    <dgm:pt modelId="{C72BCF06-C614-43F0-BDBC-E12081D73285}" type="pres">
      <dgm:prSet presAssocID="{F7B9A907-A581-40B2-A7DC-8D5EAA7E3509}" presName="diagram" presStyleCnt="0">
        <dgm:presLayoutVars>
          <dgm:dir/>
          <dgm:resizeHandles val="exact"/>
        </dgm:presLayoutVars>
      </dgm:prSet>
      <dgm:spPr/>
    </dgm:pt>
    <dgm:pt modelId="{4EAE768E-8397-4535-8AF9-33BBCACAC23F}" type="pres">
      <dgm:prSet presAssocID="{30F13D30-5197-4BF2-8A30-7CD67770B6FB}" presName="node" presStyleLbl="node1" presStyleIdx="0" presStyleCnt="4">
        <dgm:presLayoutVars>
          <dgm:bulletEnabled val="1"/>
        </dgm:presLayoutVars>
      </dgm:prSet>
      <dgm:spPr/>
    </dgm:pt>
    <dgm:pt modelId="{917FFB1C-FBB7-40E7-872D-8234252C9DEF}" type="pres">
      <dgm:prSet presAssocID="{30DEE14B-A388-4A9E-9395-8D8EBD48BD76}" presName="sibTrans" presStyleCnt="0"/>
      <dgm:spPr/>
    </dgm:pt>
    <dgm:pt modelId="{46CC8537-2186-459C-B1E3-BEE00EF898B8}" type="pres">
      <dgm:prSet presAssocID="{2D250DCD-459D-4CD1-9CD8-2833C6D661B8}" presName="node" presStyleLbl="node1" presStyleIdx="1" presStyleCnt="4">
        <dgm:presLayoutVars>
          <dgm:bulletEnabled val="1"/>
        </dgm:presLayoutVars>
      </dgm:prSet>
      <dgm:spPr/>
    </dgm:pt>
    <dgm:pt modelId="{30547929-5FCA-4E5F-9545-AC05E6833539}" type="pres">
      <dgm:prSet presAssocID="{CBE56C89-5654-400D-B84D-41B45227C8AB}" presName="sibTrans" presStyleCnt="0"/>
      <dgm:spPr/>
    </dgm:pt>
    <dgm:pt modelId="{29909AE0-93DC-4359-88D3-A77904E4C2F3}" type="pres">
      <dgm:prSet presAssocID="{0CF25EB0-E6F4-4148-B7AC-05DC24F4A8B1}" presName="node" presStyleLbl="node1" presStyleIdx="2" presStyleCnt="4">
        <dgm:presLayoutVars>
          <dgm:bulletEnabled val="1"/>
        </dgm:presLayoutVars>
      </dgm:prSet>
      <dgm:spPr/>
    </dgm:pt>
    <dgm:pt modelId="{F04711F1-1C6A-42DA-A028-56FF8723995F}" type="pres">
      <dgm:prSet presAssocID="{6D242CD7-8A21-4F7A-8102-2871E9A84501}" presName="sibTrans" presStyleCnt="0"/>
      <dgm:spPr/>
    </dgm:pt>
    <dgm:pt modelId="{D114581A-154F-4F86-BCF8-6D7B01443444}" type="pres">
      <dgm:prSet presAssocID="{5E93E590-F433-47A8-82EB-8B796694FB07}" presName="node" presStyleLbl="node1" presStyleIdx="3" presStyleCnt="4">
        <dgm:presLayoutVars>
          <dgm:bulletEnabled val="1"/>
        </dgm:presLayoutVars>
      </dgm:prSet>
      <dgm:spPr/>
    </dgm:pt>
  </dgm:ptLst>
  <dgm:cxnLst>
    <dgm:cxn modelId="{CD13431B-1DA8-4FE1-89AF-99ED07ADE52E}" srcId="{F7B9A907-A581-40B2-A7DC-8D5EAA7E3509}" destId="{30F13D30-5197-4BF2-8A30-7CD67770B6FB}" srcOrd="0" destOrd="0" parTransId="{E7C971A2-D523-4FB0-9224-02B1DDA8D04B}" sibTransId="{30DEE14B-A388-4A9E-9395-8D8EBD48BD76}"/>
    <dgm:cxn modelId="{2D25392F-9814-400F-9736-8A72A4EE4C5D}" srcId="{F7B9A907-A581-40B2-A7DC-8D5EAA7E3509}" destId="{2D250DCD-459D-4CD1-9CD8-2833C6D661B8}" srcOrd="1" destOrd="0" parTransId="{40737884-0615-42E0-9C02-BF21594134E3}" sibTransId="{CBE56C89-5654-400D-B84D-41B45227C8AB}"/>
    <dgm:cxn modelId="{050DEC30-44C4-47BF-8DB7-B627E93647C0}" type="presOf" srcId="{0CF25EB0-E6F4-4148-B7AC-05DC24F4A8B1}" destId="{29909AE0-93DC-4359-88D3-A77904E4C2F3}" srcOrd="0" destOrd="0" presId="urn:microsoft.com/office/officeart/2005/8/layout/default"/>
    <dgm:cxn modelId="{3ACA3242-4323-4F87-B1AB-894A2D173A2B}" type="presOf" srcId="{F7B9A907-A581-40B2-A7DC-8D5EAA7E3509}" destId="{C72BCF06-C614-43F0-BDBC-E12081D73285}" srcOrd="0" destOrd="0" presId="urn:microsoft.com/office/officeart/2005/8/layout/default"/>
    <dgm:cxn modelId="{17E6D643-849A-439B-9FBC-FB99467B523A}" type="presOf" srcId="{30F13D30-5197-4BF2-8A30-7CD67770B6FB}" destId="{4EAE768E-8397-4535-8AF9-33BBCACAC23F}" srcOrd="0" destOrd="0" presId="urn:microsoft.com/office/officeart/2005/8/layout/default"/>
    <dgm:cxn modelId="{AD346B68-DCF1-40F9-BD12-621B7086FC61}" srcId="{F7B9A907-A581-40B2-A7DC-8D5EAA7E3509}" destId="{0CF25EB0-E6F4-4148-B7AC-05DC24F4A8B1}" srcOrd="2" destOrd="0" parTransId="{0DF2BB07-4309-4013-9347-A5E1FB696BB4}" sibTransId="{6D242CD7-8A21-4F7A-8102-2871E9A84501}"/>
    <dgm:cxn modelId="{B76C4498-AA95-4AE0-81CC-0CCCE5DFFC21}" type="presOf" srcId="{2D250DCD-459D-4CD1-9CD8-2833C6D661B8}" destId="{46CC8537-2186-459C-B1E3-BEE00EF898B8}" srcOrd="0" destOrd="0" presId="urn:microsoft.com/office/officeart/2005/8/layout/default"/>
    <dgm:cxn modelId="{3C6E11BB-9E74-426D-893B-92DDC5AB671A}" srcId="{F7B9A907-A581-40B2-A7DC-8D5EAA7E3509}" destId="{5E93E590-F433-47A8-82EB-8B796694FB07}" srcOrd="3" destOrd="0" parTransId="{3505DE9D-0661-4484-AF53-226F69D3271A}" sibTransId="{8C747E91-0942-4748-9CA8-ED52B20578BD}"/>
    <dgm:cxn modelId="{0EDD72BB-1D65-43A8-9A95-736EF720DD35}" type="presOf" srcId="{5E93E590-F433-47A8-82EB-8B796694FB07}" destId="{D114581A-154F-4F86-BCF8-6D7B01443444}" srcOrd="0" destOrd="0" presId="urn:microsoft.com/office/officeart/2005/8/layout/default"/>
    <dgm:cxn modelId="{3D516D6D-868A-4760-945A-80C0B092652F}" type="presParOf" srcId="{C72BCF06-C614-43F0-BDBC-E12081D73285}" destId="{4EAE768E-8397-4535-8AF9-33BBCACAC23F}" srcOrd="0" destOrd="0" presId="urn:microsoft.com/office/officeart/2005/8/layout/default"/>
    <dgm:cxn modelId="{3DF04F92-60FF-4764-BD2F-6F59C3CC268D}" type="presParOf" srcId="{C72BCF06-C614-43F0-BDBC-E12081D73285}" destId="{917FFB1C-FBB7-40E7-872D-8234252C9DEF}" srcOrd="1" destOrd="0" presId="urn:microsoft.com/office/officeart/2005/8/layout/default"/>
    <dgm:cxn modelId="{67A259A7-AD98-4B30-A24A-44802731CFF6}" type="presParOf" srcId="{C72BCF06-C614-43F0-BDBC-E12081D73285}" destId="{46CC8537-2186-459C-B1E3-BEE00EF898B8}" srcOrd="2" destOrd="0" presId="urn:microsoft.com/office/officeart/2005/8/layout/default"/>
    <dgm:cxn modelId="{59C0676B-1F30-4108-864E-6A21EF5758DD}" type="presParOf" srcId="{C72BCF06-C614-43F0-BDBC-E12081D73285}" destId="{30547929-5FCA-4E5F-9545-AC05E6833539}" srcOrd="3" destOrd="0" presId="urn:microsoft.com/office/officeart/2005/8/layout/default"/>
    <dgm:cxn modelId="{5EB84DCD-8CE3-486B-B957-E11F70BD28B0}" type="presParOf" srcId="{C72BCF06-C614-43F0-BDBC-E12081D73285}" destId="{29909AE0-93DC-4359-88D3-A77904E4C2F3}" srcOrd="4" destOrd="0" presId="urn:microsoft.com/office/officeart/2005/8/layout/default"/>
    <dgm:cxn modelId="{8EFB069D-CE91-4E45-B413-2C8FCBBFE344}" type="presParOf" srcId="{C72BCF06-C614-43F0-BDBC-E12081D73285}" destId="{F04711F1-1C6A-42DA-A028-56FF8723995F}" srcOrd="5" destOrd="0" presId="urn:microsoft.com/office/officeart/2005/8/layout/default"/>
    <dgm:cxn modelId="{2B1C313C-303B-4896-A526-5A6DC1705E01}" type="presParOf" srcId="{C72BCF06-C614-43F0-BDBC-E12081D73285}" destId="{D114581A-154F-4F86-BCF8-6D7B01443444}"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392D40B-6638-48CF-9621-F101C0E79242}"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102B523C-661A-4539-A14F-1284E20D4BF5}">
      <dgm:prSet/>
      <dgm:spPr/>
      <dgm:t>
        <a:bodyPr/>
        <a:lstStyle/>
        <a:p>
          <a:r>
            <a:rPr lang="en-IN"/>
            <a:t>Although the initial investment was around  30 million dollars to implement a BI system, the revenues that was recorded exceeded 500 million dollars.</a:t>
          </a:r>
          <a:endParaRPr lang="en-US"/>
        </a:p>
      </dgm:t>
    </dgm:pt>
    <dgm:pt modelId="{986209E0-AC32-43D4-A2F2-CEDACE698601}" type="parTrans" cxnId="{641921FF-C710-46F5-A644-6150DEE0C37D}">
      <dgm:prSet/>
      <dgm:spPr/>
      <dgm:t>
        <a:bodyPr/>
        <a:lstStyle/>
        <a:p>
          <a:endParaRPr lang="en-US"/>
        </a:p>
      </dgm:t>
    </dgm:pt>
    <dgm:pt modelId="{66B67B30-BC11-4C92-B4ED-4D877BA05DDD}" type="sibTrans" cxnId="{641921FF-C710-46F5-A644-6150DEE0C37D}">
      <dgm:prSet/>
      <dgm:spPr/>
      <dgm:t>
        <a:bodyPr/>
        <a:lstStyle/>
        <a:p>
          <a:endParaRPr lang="en-US"/>
        </a:p>
      </dgm:t>
    </dgm:pt>
    <dgm:pt modelId="{3CF95185-B518-4C30-A25B-C61AF094528A}">
      <dgm:prSet/>
      <dgm:spPr/>
      <dgm:t>
        <a:bodyPr/>
        <a:lstStyle/>
        <a:p>
          <a:r>
            <a:rPr lang="en-IN"/>
            <a:t>It helped the company identify their most loyal customers and established a strong relation with the customers in times of need such as the attacks of  9/11.</a:t>
          </a:r>
          <a:endParaRPr lang="en-US"/>
        </a:p>
      </dgm:t>
    </dgm:pt>
    <dgm:pt modelId="{FA4FA9B5-F96B-4727-BD9A-7610EBC2A4B3}" type="parTrans" cxnId="{83A98734-3AD7-4D5A-A65A-D2E7ADFF88B3}">
      <dgm:prSet/>
      <dgm:spPr/>
      <dgm:t>
        <a:bodyPr/>
        <a:lstStyle/>
        <a:p>
          <a:endParaRPr lang="en-US"/>
        </a:p>
      </dgm:t>
    </dgm:pt>
    <dgm:pt modelId="{AEB87520-FAF2-4089-AA18-B80E75E10B49}" type="sibTrans" cxnId="{83A98734-3AD7-4D5A-A65A-D2E7ADFF88B3}">
      <dgm:prSet/>
      <dgm:spPr/>
      <dgm:t>
        <a:bodyPr/>
        <a:lstStyle/>
        <a:p>
          <a:endParaRPr lang="en-US"/>
        </a:p>
      </dgm:t>
    </dgm:pt>
    <dgm:pt modelId="{7BAB8B41-A188-42E1-8EFB-601FE440980F}">
      <dgm:prSet/>
      <dgm:spPr/>
      <dgm:t>
        <a:bodyPr/>
        <a:lstStyle/>
        <a:p>
          <a:r>
            <a:rPr lang="en-IN"/>
            <a:t>All the redundant processes were identified and removed.</a:t>
          </a:r>
          <a:endParaRPr lang="en-US"/>
        </a:p>
      </dgm:t>
    </dgm:pt>
    <dgm:pt modelId="{1CE6B8BF-002B-46B5-9772-FE0553215EE3}" type="parTrans" cxnId="{FA934466-051C-48DF-842D-935A82B14B27}">
      <dgm:prSet/>
      <dgm:spPr/>
      <dgm:t>
        <a:bodyPr/>
        <a:lstStyle/>
        <a:p>
          <a:endParaRPr lang="en-US"/>
        </a:p>
      </dgm:t>
    </dgm:pt>
    <dgm:pt modelId="{3D1B57E0-795C-45A0-9EF0-5BFBE5E59A8A}" type="sibTrans" cxnId="{FA934466-051C-48DF-842D-935A82B14B27}">
      <dgm:prSet/>
      <dgm:spPr/>
      <dgm:t>
        <a:bodyPr/>
        <a:lstStyle/>
        <a:p>
          <a:endParaRPr lang="en-US"/>
        </a:p>
      </dgm:t>
    </dgm:pt>
    <dgm:pt modelId="{C5F77337-D8DD-4C1E-8379-FB239DFD7DF9}">
      <dgm:prSet/>
      <dgm:spPr/>
      <dgm:t>
        <a:bodyPr/>
        <a:lstStyle/>
        <a:p>
          <a:r>
            <a:rPr lang="en-IN"/>
            <a:t>BI systems allowed continental airlines to explore different business models and revenues.</a:t>
          </a:r>
          <a:endParaRPr lang="en-US"/>
        </a:p>
      </dgm:t>
    </dgm:pt>
    <dgm:pt modelId="{60CCD69D-AF48-49C6-B68D-E2FDD0D8FBEB}" type="parTrans" cxnId="{4BCCE818-3FEC-4E32-A1C0-DEAAEA69BA16}">
      <dgm:prSet/>
      <dgm:spPr/>
      <dgm:t>
        <a:bodyPr/>
        <a:lstStyle/>
        <a:p>
          <a:endParaRPr lang="en-US"/>
        </a:p>
      </dgm:t>
    </dgm:pt>
    <dgm:pt modelId="{D1BACFB0-E3B7-4E66-A0BA-0191D12AB01B}" type="sibTrans" cxnId="{4BCCE818-3FEC-4E32-A1C0-DEAAEA69BA16}">
      <dgm:prSet/>
      <dgm:spPr/>
      <dgm:t>
        <a:bodyPr/>
        <a:lstStyle/>
        <a:p>
          <a:endParaRPr lang="en-US"/>
        </a:p>
      </dgm:t>
    </dgm:pt>
    <dgm:pt modelId="{8D96980F-B120-4EF5-BA1A-553E2349B541}" type="pres">
      <dgm:prSet presAssocID="{5392D40B-6638-48CF-9621-F101C0E79242}" presName="linear" presStyleCnt="0">
        <dgm:presLayoutVars>
          <dgm:animLvl val="lvl"/>
          <dgm:resizeHandles val="exact"/>
        </dgm:presLayoutVars>
      </dgm:prSet>
      <dgm:spPr/>
    </dgm:pt>
    <dgm:pt modelId="{86DDCB07-4BDF-4055-9279-14E20152D712}" type="pres">
      <dgm:prSet presAssocID="{102B523C-661A-4539-A14F-1284E20D4BF5}" presName="parentText" presStyleLbl="node1" presStyleIdx="0" presStyleCnt="4">
        <dgm:presLayoutVars>
          <dgm:chMax val="0"/>
          <dgm:bulletEnabled val="1"/>
        </dgm:presLayoutVars>
      </dgm:prSet>
      <dgm:spPr/>
    </dgm:pt>
    <dgm:pt modelId="{501E20A1-0AFA-4EB3-B3F5-21A84410F55D}" type="pres">
      <dgm:prSet presAssocID="{66B67B30-BC11-4C92-B4ED-4D877BA05DDD}" presName="spacer" presStyleCnt="0"/>
      <dgm:spPr/>
    </dgm:pt>
    <dgm:pt modelId="{57AE951C-7542-412D-A12C-5D2D327EEAF0}" type="pres">
      <dgm:prSet presAssocID="{3CF95185-B518-4C30-A25B-C61AF094528A}" presName="parentText" presStyleLbl="node1" presStyleIdx="1" presStyleCnt="4">
        <dgm:presLayoutVars>
          <dgm:chMax val="0"/>
          <dgm:bulletEnabled val="1"/>
        </dgm:presLayoutVars>
      </dgm:prSet>
      <dgm:spPr/>
    </dgm:pt>
    <dgm:pt modelId="{23A70FF4-7DAF-4FE9-917B-C89532AABBEE}" type="pres">
      <dgm:prSet presAssocID="{AEB87520-FAF2-4089-AA18-B80E75E10B49}" presName="spacer" presStyleCnt="0"/>
      <dgm:spPr/>
    </dgm:pt>
    <dgm:pt modelId="{E6023A43-981B-4464-99D4-B6B652AD9E67}" type="pres">
      <dgm:prSet presAssocID="{7BAB8B41-A188-42E1-8EFB-601FE440980F}" presName="parentText" presStyleLbl="node1" presStyleIdx="2" presStyleCnt="4">
        <dgm:presLayoutVars>
          <dgm:chMax val="0"/>
          <dgm:bulletEnabled val="1"/>
        </dgm:presLayoutVars>
      </dgm:prSet>
      <dgm:spPr/>
    </dgm:pt>
    <dgm:pt modelId="{FC163EB0-7BAD-4CC8-BD57-F241C2749A96}" type="pres">
      <dgm:prSet presAssocID="{3D1B57E0-795C-45A0-9EF0-5BFBE5E59A8A}" presName="spacer" presStyleCnt="0"/>
      <dgm:spPr/>
    </dgm:pt>
    <dgm:pt modelId="{2C115126-E2CA-476E-9025-144309624017}" type="pres">
      <dgm:prSet presAssocID="{C5F77337-D8DD-4C1E-8379-FB239DFD7DF9}" presName="parentText" presStyleLbl="node1" presStyleIdx="3" presStyleCnt="4">
        <dgm:presLayoutVars>
          <dgm:chMax val="0"/>
          <dgm:bulletEnabled val="1"/>
        </dgm:presLayoutVars>
      </dgm:prSet>
      <dgm:spPr/>
    </dgm:pt>
  </dgm:ptLst>
  <dgm:cxnLst>
    <dgm:cxn modelId="{4BCCE818-3FEC-4E32-A1C0-DEAAEA69BA16}" srcId="{5392D40B-6638-48CF-9621-F101C0E79242}" destId="{C5F77337-D8DD-4C1E-8379-FB239DFD7DF9}" srcOrd="3" destOrd="0" parTransId="{60CCD69D-AF48-49C6-B68D-E2FDD0D8FBEB}" sibTransId="{D1BACFB0-E3B7-4E66-A0BA-0191D12AB01B}"/>
    <dgm:cxn modelId="{83A98734-3AD7-4D5A-A65A-D2E7ADFF88B3}" srcId="{5392D40B-6638-48CF-9621-F101C0E79242}" destId="{3CF95185-B518-4C30-A25B-C61AF094528A}" srcOrd="1" destOrd="0" parTransId="{FA4FA9B5-F96B-4727-BD9A-7610EBC2A4B3}" sibTransId="{AEB87520-FAF2-4089-AA18-B80E75E10B49}"/>
    <dgm:cxn modelId="{6BEF0A3D-2E74-450E-A7AB-FDF0C594F966}" type="presOf" srcId="{102B523C-661A-4539-A14F-1284E20D4BF5}" destId="{86DDCB07-4BDF-4055-9279-14E20152D712}" srcOrd="0" destOrd="0" presId="urn:microsoft.com/office/officeart/2005/8/layout/vList2"/>
    <dgm:cxn modelId="{9400B346-E83E-4166-AB01-242CBFAB958E}" type="presOf" srcId="{C5F77337-D8DD-4C1E-8379-FB239DFD7DF9}" destId="{2C115126-E2CA-476E-9025-144309624017}" srcOrd="0" destOrd="0" presId="urn:microsoft.com/office/officeart/2005/8/layout/vList2"/>
    <dgm:cxn modelId="{FA934466-051C-48DF-842D-935A82B14B27}" srcId="{5392D40B-6638-48CF-9621-F101C0E79242}" destId="{7BAB8B41-A188-42E1-8EFB-601FE440980F}" srcOrd="2" destOrd="0" parTransId="{1CE6B8BF-002B-46B5-9772-FE0553215EE3}" sibTransId="{3D1B57E0-795C-45A0-9EF0-5BFBE5E59A8A}"/>
    <dgm:cxn modelId="{2824266E-304A-4BA5-9D0B-E243DE461EF5}" type="presOf" srcId="{7BAB8B41-A188-42E1-8EFB-601FE440980F}" destId="{E6023A43-981B-4464-99D4-B6B652AD9E67}" srcOrd="0" destOrd="0" presId="urn:microsoft.com/office/officeart/2005/8/layout/vList2"/>
    <dgm:cxn modelId="{062B1D77-0E6B-4D1A-8F6F-E2CCA8E95246}" type="presOf" srcId="{3CF95185-B518-4C30-A25B-C61AF094528A}" destId="{57AE951C-7542-412D-A12C-5D2D327EEAF0}" srcOrd="0" destOrd="0" presId="urn:microsoft.com/office/officeart/2005/8/layout/vList2"/>
    <dgm:cxn modelId="{0FB37EF5-9530-4039-863F-7614D6ECA216}" type="presOf" srcId="{5392D40B-6638-48CF-9621-F101C0E79242}" destId="{8D96980F-B120-4EF5-BA1A-553E2349B541}" srcOrd="0" destOrd="0" presId="urn:microsoft.com/office/officeart/2005/8/layout/vList2"/>
    <dgm:cxn modelId="{641921FF-C710-46F5-A644-6150DEE0C37D}" srcId="{5392D40B-6638-48CF-9621-F101C0E79242}" destId="{102B523C-661A-4539-A14F-1284E20D4BF5}" srcOrd="0" destOrd="0" parTransId="{986209E0-AC32-43D4-A2F2-CEDACE698601}" sibTransId="{66B67B30-BC11-4C92-B4ED-4D877BA05DDD}"/>
    <dgm:cxn modelId="{7EE15A37-458A-43EB-9A34-7E2768F4C3E2}" type="presParOf" srcId="{8D96980F-B120-4EF5-BA1A-553E2349B541}" destId="{86DDCB07-4BDF-4055-9279-14E20152D712}" srcOrd="0" destOrd="0" presId="urn:microsoft.com/office/officeart/2005/8/layout/vList2"/>
    <dgm:cxn modelId="{76E3BE77-414A-4644-A5ED-21BAA99365FF}" type="presParOf" srcId="{8D96980F-B120-4EF5-BA1A-553E2349B541}" destId="{501E20A1-0AFA-4EB3-B3F5-21A84410F55D}" srcOrd="1" destOrd="0" presId="urn:microsoft.com/office/officeart/2005/8/layout/vList2"/>
    <dgm:cxn modelId="{0D55E088-6D91-4CCB-8F02-0C50715E9BDC}" type="presParOf" srcId="{8D96980F-B120-4EF5-BA1A-553E2349B541}" destId="{57AE951C-7542-412D-A12C-5D2D327EEAF0}" srcOrd="2" destOrd="0" presId="urn:microsoft.com/office/officeart/2005/8/layout/vList2"/>
    <dgm:cxn modelId="{0C2998DE-7218-41B0-B470-E21BBF583FFC}" type="presParOf" srcId="{8D96980F-B120-4EF5-BA1A-553E2349B541}" destId="{23A70FF4-7DAF-4FE9-917B-C89532AABBEE}" srcOrd="3" destOrd="0" presId="urn:microsoft.com/office/officeart/2005/8/layout/vList2"/>
    <dgm:cxn modelId="{3B13DB33-9C34-483F-8292-F0C2B21731CD}" type="presParOf" srcId="{8D96980F-B120-4EF5-BA1A-553E2349B541}" destId="{E6023A43-981B-4464-99D4-B6B652AD9E67}" srcOrd="4" destOrd="0" presId="urn:microsoft.com/office/officeart/2005/8/layout/vList2"/>
    <dgm:cxn modelId="{170107F0-D93C-4EEA-9819-465C4D38D954}" type="presParOf" srcId="{8D96980F-B120-4EF5-BA1A-553E2349B541}" destId="{FC163EB0-7BAD-4CC8-BD57-F241C2749A96}" srcOrd="5" destOrd="0" presId="urn:microsoft.com/office/officeart/2005/8/layout/vList2"/>
    <dgm:cxn modelId="{B400F66E-DA7F-4CAB-81DB-6D324DCAAA3D}" type="presParOf" srcId="{8D96980F-B120-4EF5-BA1A-553E2349B541}" destId="{2C115126-E2CA-476E-9025-144309624017}"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67B96D-310D-48CB-9C5C-DC820F5DDFF1}">
      <dsp:nvSpPr>
        <dsp:cNvPr id="0" name=""/>
        <dsp:cNvSpPr/>
      </dsp:nvSpPr>
      <dsp:spPr>
        <a:xfrm>
          <a:off x="3791586" y="368500"/>
          <a:ext cx="5321063" cy="4989499"/>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B72E5A2-03B5-41C7-9681-91A5F2A6F51B}">
      <dsp:nvSpPr>
        <dsp:cNvPr id="0" name=""/>
        <dsp:cNvSpPr/>
      </dsp:nvSpPr>
      <dsp:spPr>
        <a:xfrm>
          <a:off x="4132885" y="544017"/>
          <a:ext cx="2233335" cy="223333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Fly to Win. Continental needed to better understand what products customers wanted and were willing to pay for.</a:t>
          </a:r>
        </a:p>
      </dsp:txBody>
      <dsp:txXfrm>
        <a:off x="4241907" y="653039"/>
        <a:ext cx="2015291" cy="2015291"/>
      </dsp:txXfrm>
    </dsp:sp>
    <dsp:sp modelId="{1D4E90B2-5172-4F33-ACB0-EA14313BEC44}">
      <dsp:nvSpPr>
        <dsp:cNvPr id="0" name=""/>
        <dsp:cNvSpPr/>
      </dsp:nvSpPr>
      <dsp:spPr>
        <a:xfrm>
          <a:off x="6538015" y="544017"/>
          <a:ext cx="2233335" cy="223333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Fund the Future. It needed to change its costs and cash flow so that the airline could continue to operate. </a:t>
          </a:r>
        </a:p>
      </dsp:txBody>
      <dsp:txXfrm>
        <a:off x="6647037" y="653039"/>
        <a:ext cx="2015291" cy="2015291"/>
      </dsp:txXfrm>
    </dsp:sp>
    <dsp:sp modelId="{B6DBF2FA-CB6E-4E55-B9FB-2233DAE79422}">
      <dsp:nvSpPr>
        <dsp:cNvPr id="0" name=""/>
        <dsp:cNvSpPr/>
      </dsp:nvSpPr>
      <dsp:spPr>
        <a:xfrm>
          <a:off x="4132885" y="2949147"/>
          <a:ext cx="2233335" cy="223333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Make Reliability a Reality. It had to be an airline that got its customers to their destinations safely, on-time, and with their luggage.</a:t>
          </a:r>
        </a:p>
      </dsp:txBody>
      <dsp:txXfrm>
        <a:off x="4241907" y="3058169"/>
        <a:ext cx="2015291" cy="2015291"/>
      </dsp:txXfrm>
    </dsp:sp>
    <dsp:sp modelId="{DF97F0AE-EAD2-458C-B410-60D6F59F78B9}">
      <dsp:nvSpPr>
        <dsp:cNvPr id="0" name=""/>
        <dsp:cNvSpPr/>
      </dsp:nvSpPr>
      <dsp:spPr>
        <a:xfrm>
          <a:off x="6538015" y="2949147"/>
          <a:ext cx="2233335" cy="223333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Working Together. Continental needed to create a culture where people wanted to come to work.</a:t>
          </a:r>
        </a:p>
      </dsp:txBody>
      <dsp:txXfrm>
        <a:off x="6647037" y="3058169"/>
        <a:ext cx="2015291" cy="20152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AE768E-8397-4535-8AF9-33BBCACAC23F}">
      <dsp:nvSpPr>
        <dsp:cNvPr id="0" name=""/>
        <dsp:cNvSpPr/>
      </dsp:nvSpPr>
      <dsp:spPr>
        <a:xfrm>
          <a:off x="1251065" y="876"/>
          <a:ext cx="2925554" cy="175533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IN" sz="2200" kern="1200" dirty="0"/>
            <a:t>Educating the warehouse team with aspects of their respective  business areas</a:t>
          </a:r>
          <a:endParaRPr lang="en-US" sz="2200" kern="1200" dirty="0"/>
        </a:p>
      </dsp:txBody>
      <dsp:txXfrm>
        <a:off x="1251065" y="876"/>
        <a:ext cx="2925554" cy="1755332"/>
      </dsp:txXfrm>
    </dsp:sp>
    <dsp:sp modelId="{46CC8537-2186-459C-B1E3-BEE00EF898B8}">
      <dsp:nvSpPr>
        <dsp:cNvPr id="0" name=""/>
        <dsp:cNvSpPr/>
      </dsp:nvSpPr>
      <dsp:spPr>
        <a:xfrm>
          <a:off x="4469175" y="876"/>
          <a:ext cx="2925554" cy="175533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IN" sz="2200" kern="1200" dirty="0"/>
            <a:t>Providing additional funds if needed.</a:t>
          </a:r>
          <a:endParaRPr lang="en-US" sz="2200" kern="1200" dirty="0"/>
        </a:p>
      </dsp:txBody>
      <dsp:txXfrm>
        <a:off x="4469175" y="876"/>
        <a:ext cx="2925554" cy="1755332"/>
      </dsp:txXfrm>
    </dsp:sp>
    <dsp:sp modelId="{29909AE0-93DC-4359-88D3-A77904E4C2F3}">
      <dsp:nvSpPr>
        <dsp:cNvPr id="0" name=""/>
        <dsp:cNvSpPr/>
      </dsp:nvSpPr>
      <dsp:spPr>
        <a:xfrm>
          <a:off x="1251065" y="2048764"/>
          <a:ext cx="2925554" cy="175533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IN" sz="2200" kern="1200" dirty="0"/>
            <a:t>Laying out a vision for future needs</a:t>
          </a:r>
          <a:endParaRPr lang="en-US" sz="2200" kern="1200" dirty="0"/>
        </a:p>
      </dsp:txBody>
      <dsp:txXfrm>
        <a:off x="1251065" y="2048764"/>
        <a:ext cx="2925554" cy="1755332"/>
      </dsp:txXfrm>
    </dsp:sp>
    <dsp:sp modelId="{D114581A-154F-4F86-BCF8-6D7B01443444}">
      <dsp:nvSpPr>
        <dsp:cNvPr id="0" name=""/>
        <dsp:cNvSpPr/>
      </dsp:nvSpPr>
      <dsp:spPr>
        <a:xfrm>
          <a:off x="4469175" y="2048764"/>
          <a:ext cx="2925554" cy="1755332"/>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IN" sz="2200" kern="1200" dirty="0"/>
            <a:t>Giving direction and guidance.</a:t>
          </a:r>
          <a:endParaRPr lang="en-US" sz="2200" kern="1200" dirty="0"/>
        </a:p>
      </dsp:txBody>
      <dsp:txXfrm>
        <a:off x="4469175" y="2048764"/>
        <a:ext cx="2925554" cy="175533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DDCB07-4BDF-4055-9279-14E20152D712}">
      <dsp:nvSpPr>
        <dsp:cNvPr id="0" name=""/>
        <dsp:cNvSpPr/>
      </dsp:nvSpPr>
      <dsp:spPr>
        <a:xfrm>
          <a:off x="0" y="465626"/>
          <a:ext cx="6262009" cy="1099800"/>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a:t>Although the initial investment was around  30 million dollars to implement a BI system, the revenues that was recorded exceeded 500 million dollars.</a:t>
          </a:r>
          <a:endParaRPr lang="en-US" sz="2000" kern="1200"/>
        </a:p>
      </dsp:txBody>
      <dsp:txXfrm>
        <a:off x="53688" y="519314"/>
        <a:ext cx="6154633" cy="992424"/>
      </dsp:txXfrm>
    </dsp:sp>
    <dsp:sp modelId="{57AE951C-7542-412D-A12C-5D2D327EEAF0}">
      <dsp:nvSpPr>
        <dsp:cNvPr id="0" name=""/>
        <dsp:cNvSpPr/>
      </dsp:nvSpPr>
      <dsp:spPr>
        <a:xfrm>
          <a:off x="0" y="1623026"/>
          <a:ext cx="6262009" cy="1099800"/>
        </a:xfrm>
        <a:prstGeom prst="roundRect">
          <a:avLst/>
        </a:prstGeom>
        <a:solidFill>
          <a:schemeClr val="accent5">
            <a:hueOff val="-3311292"/>
            <a:satOff val="13270"/>
            <a:lumOff val="287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a:t>It helped the company identify their most loyal customers and established a strong relation with the customers in times of need such as the attacks of  9/11.</a:t>
          </a:r>
          <a:endParaRPr lang="en-US" sz="2000" kern="1200"/>
        </a:p>
      </dsp:txBody>
      <dsp:txXfrm>
        <a:off x="53688" y="1676714"/>
        <a:ext cx="6154633" cy="992424"/>
      </dsp:txXfrm>
    </dsp:sp>
    <dsp:sp modelId="{E6023A43-981B-4464-99D4-B6B652AD9E67}">
      <dsp:nvSpPr>
        <dsp:cNvPr id="0" name=""/>
        <dsp:cNvSpPr/>
      </dsp:nvSpPr>
      <dsp:spPr>
        <a:xfrm>
          <a:off x="0" y="2780427"/>
          <a:ext cx="6262009" cy="1099800"/>
        </a:xfrm>
        <a:prstGeom prst="roundRect">
          <a:avLst/>
        </a:prstGeom>
        <a:solidFill>
          <a:schemeClr val="accent5">
            <a:hueOff val="-6622584"/>
            <a:satOff val="26541"/>
            <a:lumOff val="575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a:t>All the redundant processes were identified and removed.</a:t>
          </a:r>
          <a:endParaRPr lang="en-US" sz="2000" kern="1200"/>
        </a:p>
      </dsp:txBody>
      <dsp:txXfrm>
        <a:off x="53688" y="2834115"/>
        <a:ext cx="6154633" cy="992424"/>
      </dsp:txXfrm>
    </dsp:sp>
    <dsp:sp modelId="{2C115126-E2CA-476E-9025-144309624017}">
      <dsp:nvSpPr>
        <dsp:cNvPr id="0" name=""/>
        <dsp:cNvSpPr/>
      </dsp:nvSpPr>
      <dsp:spPr>
        <a:xfrm>
          <a:off x="0" y="3937827"/>
          <a:ext cx="6262009" cy="1099800"/>
        </a:xfrm>
        <a:prstGeom prst="round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IN" sz="2000" kern="1200"/>
            <a:t>BI systems allowed continental airlines to explore different business models and revenues.</a:t>
          </a:r>
          <a:endParaRPr lang="en-US" sz="2000" kern="1200"/>
        </a:p>
      </dsp:txBody>
      <dsp:txXfrm>
        <a:off x="53688" y="3991515"/>
        <a:ext cx="6154633" cy="992424"/>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D7909B4-0034-084A-82BA-DE59354427DE}" type="datetime1">
              <a:rPr lang="en-US" smtClean="0"/>
              <a:t>9/21/22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74A7536-799B-F143-BC53-9CC169B5E1DE}" type="slidenum">
              <a:rPr lang="en-US" smtClean="0"/>
              <a:t>‹#›</a:t>
            </a:fld>
            <a:endParaRPr lang="en-US"/>
          </a:p>
        </p:txBody>
      </p:sp>
    </p:spTree>
    <p:extLst>
      <p:ext uri="{BB962C8B-B14F-4D97-AF65-F5344CB8AC3E}">
        <p14:creationId xmlns:p14="http://schemas.microsoft.com/office/powerpoint/2010/main" val="322424756"/>
      </p:ext>
    </p:extLst>
  </p:cSld>
  <p:clrMap bg1="lt1" tx1="dk1" bg2="lt2" tx2="dk2" accent1="accent1" accent2="accent2" accent3="accent3" accent4="accent4" accent5="accent5" accent6="accent6" hlink="hlink" folHlink="folHlink"/>
  <p:hf hdr="0" ftr="0" dt="0"/>
</p:handoutMaster>
</file>

<file path=ppt/media/image1.jpg>
</file>

<file path=ppt/media/image11.jpg>
</file>

<file path=ppt/media/image12.jpg>
</file>

<file path=ppt/media/image13.jpg>
</file>

<file path=ppt/media/image14.png>
</file>

<file path=ppt/media/image15.png>
</file>

<file path=ppt/media/image17.png>
</file>

<file path=ppt/media/image18.jpeg>
</file>

<file path=ppt/media/image19.png>
</file>

<file path=ppt/media/image20.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AEE3B6-A6CF-1B42-910E-8E290E739F0F}" type="datetime1">
              <a:rPr lang="en-US" smtClean="0"/>
              <a:t>9/21/22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961DC2-A28F-4C81-9966-8D7B3191DD23}" type="slidenum">
              <a:rPr lang="en-US" smtClean="0"/>
              <a:t>‹#›</a:t>
            </a:fld>
            <a:endParaRPr lang="en-US"/>
          </a:p>
        </p:txBody>
      </p:sp>
    </p:spTree>
    <p:extLst>
      <p:ext uri="{BB962C8B-B14F-4D97-AF65-F5344CB8AC3E}">
        <p14:creationId xmlns:p14="http://schemas.microsoft.com/office/powerpoint/2010/main" val="19044143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1.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3.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png"/><Relationship Id="rId1" Type="http://schemas.openxmlformats.org/officeDocument/2006/relationships/slideMaster" Target="../slideMasters/slideMaster9.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niversity Center Complex">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826194" y="0"/>
            <a:ext cx="5362630" cy="6864167"/>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2"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071899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bhead w/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11" name="Text Placeholder 2"/>
          <p:cNvSpPr>
            <a:spLocks noGrp="1"/>
          </p:cNvSpPr>
          <p:nvPr>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302605" y="1006103"/>
            <a:ext cx="972630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15" name="Text Placeholder 2"/>
          <p:cNvSpPr>
            <a:spLocks noGrp="1"/>
          </p:cNvSpPr>
          <p:nvPr>
            <p:ph type="body" sz="quarter" idx="16" hasCustomPrompt="1"/>
          </p:nvPr>
        </p:nvSpPr>
        <p:spPr>
          <a:xfrm>
            <a:off x="6168248"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7261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05" y="1709352"/>
            <a:ext cx="11585731"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13"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4" name="Slide Number Placeholder 3"/>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6" name="Text Placeholder 4"/>
          <p:cNvSpPr>
            <a:spLocks noGrp="1"/>
          </p:cNvSpPr>
          <p:nvPr>
            <p:ph type="body" sz="quarter" idx="13" hasCustomPrompt="1"/>
          </p:nvPr>
        </p:nvSpPr>
        <p:spPr>
          <a:xfrm>
            <a:off x="302605" y="1006103"/>
            <a:ext cx="11585731"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21728878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bhead w/ No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9" name="Text Placeholder 2"/>
          <p:cNvSpPr>
            <a:spLocks noGrp="1"/>
          </p:cNvSpPr>
          <p:nvPr>
            <p:ph type="body" sz="quarter" idx="12" hasCustomPrompt="1"/>
          </p:nvPr>
        </p:nvSpPr>
        <p:spPr>
          <a:xfrm>
            <a:off x="302606" y="1709352"/>
            <a:ext cx="5617943"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10"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2" name="Text Placeholder 4"/>
          <p:cNvSpPr>
            <a:spLocks noGrp="1"/>
          </p:cNvSpPr>
          <p:nvPr>
            <p:ph type="body" sz="quarter" idx="13" hasCustomPrompt="1"/>
          </p:nvPr>
        </p:nvSpPr>
        <p:spPr>
          <a:xfrm>
            <a:off x="302605" y="1006103"/>
            <a:ext cx="11585731"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14" name="Text Placeholder 2"/>
          <p:cNvSpPr>
            <a:spLocks noGrp="1"/>
          </p:cNvSpPr>
          <p:nvPr>
            <p:ph type="body" sz="quarter" idx="16" hasCustomPrompt="1"/>
          </p:nvPr>
        </p:nvSpPr>
        <p:spPr>
          <a:xfrm>
            <a:off x="6159098" y="1709352"/>
            <a:ext cx="5691148"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19692133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302605" y="1112109"/>
            <a:ext cx="11585731"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8"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Tree>
    <p:extLst>
      <p:ext uri="{BB962C8B-B14F-4D97-AF65-F5344CB8AC3E}">
        <p14:creationId xmlns:p14="http://schemas.microsoft.com/office/powerpoint/2010/main" val="35123603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302606" y="1112109"/>
            <a:ext cx="5663697"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0" name="Text Placeholder 2"/>
          <p:cNvSpPr>
            <a:spLocks noGrp="1"/>
          </p:cNvSpPr>
          <p:nvPr>
            <p:ph type="body" sz="quarter" idx="15" hasCustomPrompt="1"/>
          </p:nvPr>
        </p:nvSpPr>
        <p:spPr>
          <a:xfrm>
            <a:off x="6214002" y="1112109"/>
            <a:ext cx="5663697"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38777181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699C4-6660-E01E-DA4D-4B4352F5ADB5}"/>
              </a:ext>
            </a:extLst>
          </p:cNvPr>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13C4488A-272B-958A-1085-519446115235}"/>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A755EE-63DD-6368-4616-ED4F72087B77}"/>
              </a:ext>
            </a:extLst>
          </p:cNvPr>
          <p:cNvSpPr>
            <a:spLocks noGrp="1"/>
          </p:cNvSpPr>
          <p:nvPr>
            <p:ph type="dt" sz="half" idx="10"/>
          </p:nvPr>
        </p:nvSpPr>
        <p:spPr/>
        <p:txBody>
          <a:bodyPr/>
          <a:lstStyle/>
          <a:p>
            <a:fld id="{9F5646C2-678D-445A-A506-F4030F8717D6}" type="datetimeFigureOut">
              <a:rPr lang="en-US" smtClean="0"/>
              <a:t>9/21/22</a:t>
            </a:fld>
            <a:endParaRPr lang="en-US"/>
          </a:p>
        </p:txBody>
      </p:sp>
      <p:sp>
        <p:nvSpPr>
          <p:cNvPr id="5" name="Footer Placeholder 4">
            <a:extLst>
              <a:ext uri="{FF2B5EF4-FFF2-40B4-BE49-F238E27FC236}">
                <a16:creationId xmlns:a16="http://schemas.microsoft.com/office/drawing/2014/main" id="{73A8C001-7649-9060-908A-F92B7621FB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98DD57-199F-52F4-D35D-C24E992574A0}"/>
              </a:ext>
            </a:extLst>
          </p:cNvPr>
          <p:cNvSpPr>
            <a:spLocks noGrp="1"/>
          </p:cNvSpPr>
          <p:nvPr>
            <p:ph type="sldNum" sz="quarter" idx="12"/>
          </p:nvPr>
        </p:nvSpPr>
        <p:spPr/>
        <p:txBody>
          <a:bodyPr/>
          <a:lstStyle/>
          <a:p>
            <a:fld id="{E293FCBC-E813-4AF7-9992-8FBAA05A860E}" type="slidenum">
              <a:rPr lang="en-US" smtClean="0"/>
              <a:t>‹#›</a:t>
            </a:fld>
            <a:endParaRPr lang="en-US"/>
          </a:p>
        </p:txBody>
      </p:sp>
    </p:spTree>
    <p:extLst>
      <p:ext uri="{BB962C8B-B14F-4D97-AF65-F5344CB8AC3E}">
        <p14:creationId xmlns:p14="http://schemas.microsoft.com/office/powerpoint/2010/main" val="10416644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0E7BC-5AB4-05F0-1B15-DDE2D0FCF9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AD8181-63D9-DB06-0F6B-B731DB4CC8D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12D27E-BA95-2E38-E098-6B54403FE620}"/>
              </a:ext>
            </a:extLst>
          </p:cNvPr>
          <p:cNvSpPr>
            <a:spLocks noGrp="1"/>
          </p:cNvSpPr>
          <p:nvPr>
            <p:ph type="dt" sz="half" idx="10"/>
          </p:nvPr>
        </p:nvSpPr>
        <p:spPr/>
        <p:txBody>
          <a:bodyPr/>
          <a:lstStyle/>
          <a:p>
            <a:fld id="{9F5646C2-678D-445A-A506-F4030F8717D6}" type="datetimeFigureOut">
              <a:rPr lang="en-US" smtClean="0"/>
              <a:t>9/21/22</a:t>
            </a:fld>
            <a:endParaRPr lang="en-US"/>
          </a:p>
        </p:txBody>
      </p:sp>
      <p:sp>
        <p:nvSpPr>
          <p:cNvPr id="5" name="Footer Placeholder 4">
            <a:extLst>
              <a:ext uri="{FF2B5EF4-FFF2-40B4-BE49-F238E27FC236}">
                <a16:creationId xmlns:a16="http://schemas.microsoft.com/office/drawing/2014/main" id="{BD53B5F3-4AB0-5BCD-406F-A7D17F9733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C1179E-1386-1048-BECA-E7AFFA1909A4}"/>
              </a:ext>
            </a:extLst>
          </p:cNvPr>
          <p:cNvSpPr>
            <a:spLocks noGrp="1"/>
          </p:cNvSpPr>
          <p:nvPr>
            <p:ph type="sldNum" sz="quarter" idx="12"/>
          </p:nvPr>
        </p:nvSpPr>
        <p:spPr/>
        <p:txBody>
          <a:bodyPr/>
          <a:lstStyle/>
          <a:p>
            <a:fld id="{E293FCBC-E813-4AF7-9992-8FBAA05A860E}" type="slidenum">
              <a:rPr lang="en-US" smtClean="0"/>
              <a:t>‹#›</a:t>
            </a:fld>
            <a:endParaRPr lang="en-US"/>
          </a:p>
        </p:txBody>
      </p:sp>
    </p:spTree>
    <p:extLst>
      <p:ext uri="{BB962C8B-B14F-4D97-AF65-F5344CB8AC3E}">
        <p14:creationId xmlns:p14="http://schemas.microsoft.com/office/powerpoint/2010/main" val="29199431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AS">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4824" y="-1"/>
            <a:ext cx="9144001" cy="6858001"/>
          </a:xfrm>
          <a:prstGeom prst="rect">
            <a:avLst/>
          </a:prstGeom>
        </p:spPr>
      </p:pic>
      <p:sp>
        <p:nvSpPr>
          <p:cNvPr id="24" name="Rectangle 23"/>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7" name="Picture 26"/>
          <p:cNvPicPr>
            <a:picLocks noChangeAspect="1"/>
          </p:cNvPicPr>
          <p:nvPr userDrawn="1"/>
        </p:nvPicPr>
        <p:blipFill>
          <a:blip r:embed="rId3"/>
          <a:stretch>
            <a:fillRect/>
          </a:stretch>
        </p:blipFill>
        <p:spPr>
          <a:xfrm>
            <a:off x="8435975" y="6584950"/>
            <a:ext cx="2933700" cy="127000"/>
          </a:xfrm>
          <a:prstGeom prst="rect">
            <a:avLst/>
          </a:prstGeom>
        </p:spPr>
      </p:pic>
      <p:sp>
        <p:nvSpPr>
          <p:cNvPr id="17" name="Text Placeholder 2"/>
          <p:cNvSpPr>
            <a:spLocks noGrp="1"/>
          </p:cNvSpPr>
          <p:nvPr userDrawn="1">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itle 1"/>
          <p:cNvSpPr>
            <a:spLocks noGrp="1"/>
          </p:cNvSpPr>
          <p:nvPr userDrawn="1">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9" name="Text Placeholder 4"/>
          <p:cNvSpPr>
            <a:spLocks noGrp="1"/>
          </p:cNvSpPr>
          <p:nvPr userDrawn="1">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20" name="Group 19"/>
          <p:cNvGrpSpPr/>
          <p:nvPr userDrawn="1"/>
        </p:nvGrpSpPr>
        <p:grpSpPr>
          <a:xfrm>
            <a:off x="-1" y="-8881"/>
            <a:ext cx="12188825" cy="1238113"/>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a:srcRect t="13018" r="68665"/>
            <a:stretch/>
          </p:blipFill>
          <p:spPr>
            <a:xfrm>
              <a:off x="8323018" y="0"/>
              <a:ext cx="588774" cy="928827"/>
            </a:xfrm>
            <a:prstGeom prst="rect">
              <a:avLst/>
            </a:prstGeom>
          </p:spPr>
        </p:pic>
      </p:gr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7578897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4825" y="0"/>
            <a:ext cx="9143999" cy="6858000"/>
          </a:xfrm>
          <a:prstGeom prst="rect">
            <a:avLst/>
          </a:prstGeom>
        </p:spPr>
      </p:pic>
      <p:sp>
        <p:nvSpPr>
          <p:cNvPr id="16" name="Rectangle 15"/>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8" name="Straight Connector 27"/>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30" name="Picture 29"/>
          <p:cNvPicPr>
            <a:picLocks noChangeAspect="1"/>
          </p:cNvPicPr>
          <p:nvPr userDrawn="1"/>
        </p:nvPicPr>
        <p:blipFill>
          <a:blip r:embed="rId3"/>
          <a:stretch>
            <a:fillRect/>
          </a:stretch>
        </p:blipFill>
        <p:spPr>
          <a:xfrm>
            <a:off x="8435975" y="6584950"/>
            <a:ext cx="2933700" cy="127000"/>
          </a:xfrm>
          <a:prstGeom prst="rect">
            <a:avLst/>
          </a:prstGeom>
        </p:spPr>
      </p:pic>
      <p:sp>
        <p:nvSpPr>
          <p:cNvPr id="17" name="Text Placeholder 2"/>
          <p:cNvSpPr>
            <a:spLocks noGrp="1"/>
          </p:cNvSpPr>
          <p:nvPr>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20" name="Text Placeholder 4"/>
          <p:cNvSpPr>
            <a:spLocks noGrp="1"/>
          </p:cNvSpPr>
          <p:nvPr>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18" name="Group 17"/>
          <p:cNvGrpSpPr/>
          <p:nvPr userDrawn="1"/>
        </p:nvGrpSpPr>
        <p:grpSpPr>
          <a:xfrm>
            <a:off x="-1" y="-8881"/>
            <a:ext cx="12188825" cy="1238113"/>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a:srcRect t="13018" r="68665"/>
            <a:stretch/>
          </p:blipFill>
          <p:spPr>
            <a:xfrm>
              <a:off x="8323018" y="0"/>
              <a:ext cx="588774" cy="928827"/>
            </a:xfrm>
            <a:prstGeom prst="rect">
              <a:avLst/>
            </a:prstGeom>
          </p:spPr>
        </p:pic>
      </p:gr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8270503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NYC">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85465" y="0"/>
            <a:ext cx="9103360" cy="6827520"/>
          </a:xfrm>
          <a:prstGeom prst="rect">
            <a:avLst/>
          </a:prstGeom>
        </p:spPr>
      </p:pic>
      <p:sp>
        <p:nvSpPr>
          <p:cNvPr id="18" name="Rectangle 17"/>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9" name="Picture 28"/>
          <p:cNvPicPr>
            <a:picLocks noChangeAspect="1"/>
          </p:cNvPicPr>
          <p:nvPr userDrawn="1"/>
        </p:nvPicPr>
        <p:blipFill>
          <a:blip r:embed="rId3"/>
          <a:stretch>
            <a:fillRect/>
          </a:stretch>
        </p:blipFill>
        <p:spPr>
          <a:xfrm>
            <a:off x="8435975" y="6584950"/>
            <a:ext cx="2933700" cy="127000"/>
          </a:xfrm>
          <a:prstGeom prst="rect">
            <a:avLst/>
          </a:prstGeom>
        </p:spPr>
      </p:pic>
      <p:sp>
        <p:nvSpPr>
          <p:cNvPr id="12" name="Text Placeholder 2"/>
          <p:cNvSpPr>
            <a:spLocks noGrp="1"/>
          </p:cNvSpPr>
          <p:nvPr>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20" name="Group 19"/>
          <p:cNvGrpSpPr/>
          <p:nvPr userDrawn="1"/>
        </p:nvGrpSpPr>
        <p:grpSpPr>
          <a:xfrm>
            <a:off x="-1" y="-8881"/>
            <a:ext cx="12188825" cy="1238113"/>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a:srcRect t="13018" r="68665"/>
            <a:stretch/>
          </p:blipFill>
          <p:spPr>
            <a:xfrm>
              <a:off x="8323018" y="0"/>
              <a:ext cx="588774" cy="928827"/>
            </a:xfrm>
            <a:prstGeom prst="rect">
              <a:avLst/>
            </a:prstGeom>
          </p:spPr>
        </p:pic>
      </p:gr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075254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ttila">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854825" y="0"/>
            <a:ext cx="5334000" cy="6827520"/>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2"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24" name="Group 23"/>
          <p:cNvGrpSpPr/>
          <p:nvPr userDrawn="1"/>
        </p:nvGrpSpPr>
        <p:grpSpPr>
          <a:xfrm>
            <a:off x="-1" y="6406187"/>
            <a:ext cx="12188825" cy="451813"/>
            <a:chOff x="-1" y="6406187"/>
            <a:chExt cx="12188825" cy="451813"/>
          </a:xfrm>
        </p:grpSpPr>
        <p:sp>
          <p:nvSpPr>
            <p:cNvPr id="25" name="Rectangle 2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6" name="Straight Connector 25"/>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592232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393828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6" name="Text Placeholder 17"/>
          <p:cNvSpPr>
            <a:spLocks noGrp="1"/>
          </p:cNvSpPr>
          <p:nvPr>
            <p:ph type="body" sz="quarter" idx="13" hasCustomPrompt="1"/>
          </p:nvPr>
        </p:nvSpPr>
        <p:spPr>
          <a:xfrm>
            <a:off x="214782" y="2237110"/>
            <a:ext cx="11737153" cy="1907234"/>
          </a:xfrm>
          <a:prstGeom prst="rect">
            <a:avLst/>
          </a:prstGeom>
        </p:spPr>
        <p:txBody>
          <a:bodyPr anchor="ctr"/>
          <a:lstStyle>
            <a:lvl1pPr marL="0" indent="0" algn="ctr">
              <a:lnSpc>
                <a:spcPct val="100000"/>
              </a:lnSpc>
              <a:buNone/>
              <a:defRPr sz="3000" b="1" i="0">
                <a:latin typeface="Arial"/>
                <a:cs typeface="Arial"/>
              </a:defRPr>
            </a:lvl1pPr>
          </a:lstStyle>
          <a:p>
            <a:pPr lvl="0"/>
            <a:r>
              <a:rPr lang="en-US" dirty="0">
                <a:solidFill>
                  <a:schemeClr val="tx1"/>
                </a:solidFill>
              </a:rPr>
              <a:t>Section Break Line 1</a:t>
            </a:r>
            <a:br>
              <a:rPr lang="en-US" dirty="0">
                <a:solidFill>
                  <a:schemeClr val="tx1"/>
                </a:solidFill>
              </a:rPr>
            </a:br>
            <a:r>
              <a:rPr lang="en-US" dirty="0">
                <a:solidFill>
                  <a:schemeClr val="tx1"/>
                </a:solidFill>
              </a:rPr>
              <a:t>Section Break Line 2</a:t>
            </a:r>
            <a:endParaRPr lang="en-US" dirty="0"/>
          </a:p>
        </p:txBody>
      </p:sp>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2"/>
            <a:srcRect t="13018" r="68665"/>
            <a:stretch/>
          </p:blipFill>
          <p:spPr>
            <a:xfrm>
              <a:off x="8323018" y="0"/>
              <a:ext cx="588774" cy="928827"/>
            </a:xfrm>
            <a:prstGeom prst="rect">
              <a:avLst/>
            </a:prstGeom>
          </p:spPr>
        </p:pic>
      </p:grpSp>
      <p:sp>
        <p:nvSpPr>
          <p:cNvPr id="24" name="Rectangle 23"/>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7" name="Picture 26"/>
          <p:cNvPicPr>
            <a:picLocks noChangeAspect="1"/>
          </p:cNvPicPr>
          <p:nvPr userDrawn="1"/>
        </p:nvPicPr>
        <p:blipFill>
          <a:blip r:embed="rId3"/>
          <a:stretch>
            <a:fillRect/>
          </a:stretch>
        </p:blipFill>
        <p:spPr>
          <a:xfrm>
            <a:off x="8982075" y="6584950"/>
            <a:ext cx="2933700" cy="127000"/>
          </a:xfrm>
          <a:prstGeom prst="rect">
            <a:avLst/>
          </a:prstGeom>
        </p:spPr>
      </p:pic>
    </p:spTree>
    <p:extLst>
      <p:ext uri="{BB962C8B-B14F-4D97-AF65-F5344CB8AC3E}">
        <p14:creationId xmlns:p14="http://schemas.microsoft.com/office/powerpoint/2010/main" val="38466832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w/ Image">
    <p:spTree>
      <p:nvGrpSpPr>
        <p:cNvPr id="1" name=""/>
        <p:cNvGrpSpPr/>
        <p:nvPr/>
      </p:nvGrpSpPr>
      <p:grpSpPr>
        <a:xfrm>
          <a:off x="0" y="0"/>
          <a:ext cx="0" cy="0"/>
          <a:chOff x="0" y="0"/>
          <a:chExt cx="0" cy="0"/>
        </a:xfrm>
      </p:grpSpPr>
      <p:sp>
        <p:nvSpPr>
          <p:cNvPr id="14" name="Rectangle 13"/>
          <p:cNvSpPr/>
          <p:nvPr userDrawn="1"/>
        </p:nvSpPr>
        <p:spPr>
          <a:xfrm>
            <a:off x="-1" y="4919822"/>
            <a:ext cx="12188825" cy="193817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12188825" cy="4895273"/>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a:t>Click to Insert Image</a:t>
            </a:r>
          </a:p>
        </p:txBody>
      </p:sp>
      <p:sp>
        <p:nvSpPr>
          <p:cNvPr id="6" name="Text Placeholder 17"/>
          <p:cNvSpPr>
            <a:spLocks noGrp="1"/>
          </p:cNvSpPr>
          <p:nvPr>
            <p:ph type="body" sz="quarter" idx="13" hasCustomPrompt="1"/>
          </p:nvPr>
        </p:nvSpPr>
        <p:spPr>
          <a:xfrm>
            <a:off x="214782" y="5545997"/>
            <a:ext cx="10510190"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a:solidFill>
                  <a:schemeClr val="tx1"/>
                </a:solidFill>
              </a:rPr>
              <a:t>Section Break Line</a:t>
            </a:r>
            <a:endParaRPr lang="en-US" dirty="0"/>
          </a:p>
        </p:txBody>
      </p:sp>
      <p:grpSp>
        <p:nvGrpSpPr>
          <p:cNvPr id="8" name="Group 7"/>
          <p:cNvGrpSpPr/>
          <p:nvPr userDrawn="1"/>
        </p:nvGrpSpPr>
        <p:grpSpPr>
          <a:xfrm>
            <a:off x="-1" y="4875418"/>
            <a:ext cx="12188825" cy="1238113"/>
            <a:chOff x="0" y="6662"/>
            <a:chExt cx="9144000" cy="928827"/>
          </a:xfrm>
        </p:grpSpPr>
        <p:cxnSp>
          <p:nvCxnSpPr>
            <p:cNvPr id="11" name="Straight Connector 1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3" name="Picture 12"/>
            <p:cNvPicPr>
              <a:picLocks noChangeAspect="1"/>
            </p:cNvPicPr>
            <p:nvPr/>
          </p:nvPicPr>
          <p:blipFill rotWithShape="1">
            <a:blip r:embed="rId2"/>
            <a:srcRect t="13018" r="68665"/>
            <a:stretch/>
          </p:blipFill>
          <p:spPr>
            <a:xfrm>
              <a:off x="8323018" y="6662"/>
              <a:ext cx="588774" cy="928827"/>
            </a:xfrm>
            <a:prstGeom prst="rect">
              <a:avLst/>
            </a:prstGeom>
          </p:spPr>
        </p:pic>
      </p:grpSp>
      <p:pic>
        <p:nvPicPr>
          <p:cNvPr id="10" name="Picture 9"/>
          <p:cNvPicPr>
            <a:picLocks noChangeAspect="1"/>
          </p:cNvPicPr>
          <p:nvPr userDrawn="1"/>
        </p:nvPicPr>
        <p:blipFill>
          <a:blip r:embed="rId3"/>
          <a:stretch>
            <a:fillRect/>
          </a:stretch>
        </p:blipFill>
        <p:spPr>
          <a:xfrm>
            <a:off x="8982075" y="6584950"/>
            <a:ext cx="2933700" cy="127000"/>
          </a:xfrm>
          <a:prstGeom prst="rect">
            <a:avLst/>
          </a:prstGeom>
        </p:spPr>
      </p:pic>
    </p:spTree>
    <p:extLst>
      <p:ext uri="{BB962C8B-B14F-4D97-AF65-F5344CB8AC3E}">
        <p14:creationId xmlns:p14="http://schemas.microsoft.com/office/powerpoint/2010/main" val="4440247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p:cNvSpPr>
            <a:spLocks noGrp="1"/>
          </p:cNvSpPr>
          <p:nvPr>
            <p:ph type="body" sz="quarter" idx="12" hasCustomPrompt="1"/>
          </p:nvPr>
        </p:nvSpPr>
        <p:spPr>
          <a:xfrm>
            <a:off x="991552" y="1570618"/>
            <a:ext cx="10227600" cy="3490253"/>
          </a:xfrm>
          <a:prstGeom prst="rect">
            <a:avLst/>
          </a:prstGeom>
        </p:spPr>
        <p:txBody>
          <a:bodyPr vert="horz" anchor="ctr"/>
          <a:lstStyle>
            <a:lvl1pPr marL="0" indent="0" algn="ctr">
              <a:buNone/>
              <a:defRPr sz="3600" b="0" i="1" baseline="0">
                <a:latin typeface="Times New Roman"/>
                <a:cs typeface="Times New Roman"/>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Insert Quote or Excerpt Here</a:t>
            </a:r>
          </a:p>
        </p:txBody>
      </p:sp>
      <p:sp>
        <p:nvSpPr>
          <p:cNvPr id="17" name="Text Placeholder 16"/>
          <p:cNvSpPr>
            <a:spLocks noGrp="1"/>
          </p:cNvSpPr>
          <p:nvPr>
            <p:ph type="body" sz="quarter" idx="13" hasCustomPrompt="1"/>
          </p:nvPr>
        </p:nvSpPr>
        <p:spPr>
          <a:xfrm>
            <a:off x="4412102" y="5206138"/>
            <a:ext cx="7419101" cy="897659"/>
          </a:xfrm>
          <a:prstGeom prst="rect">
            <a:avLst/>
          </a:prstGeom>
        </p:spPr>
        <p:txBody>
          <a:bodyPr vert="horz"/>
          <a:lstStyle>
            <a:lvl1pPr marL="0" indent="0" algn="r">
              <a:buNone/>
              <a:defRPr sz="1600" b="0" i="0" baseline="0">
                <a:latin typeface="Arial"/>
                <a:cs typeface="Arial"/>
              </a:defRPr>
            </a:lvl1pPr>
          </a:lstStyle>
          <a:p>
            <a:pPr lvl="0"/>
            <a:r>
              <a:rPr lang="en-US" dirty="0"/>
              <a:t>Insert Quote Attribution Here</a:t>
            </a:r>
          </a:p>
        </p:txBody>
      </p:sp>
      <p:pic>
        <p:nvPicPr>
          <p:cNvPr id="21" name="Picture 20"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721" y="1561545"/>
            <a:ext cx="743664" cy="371928"/>
          </a:xfrm>
          <a:prstGeom prst="rect">
            <a:avLst/>
          </a:prstGeom>
        </p:spPr>
      </p:pic>
      <p:pic>
        <p:nvPicPr>
          <p:cNvPr id="22" name="Picture 21"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0800000">
            <a:off x="11090865" y="4701328"/>
            <a:ext cx="743664" cy="371928"/>
          </a:xfrm>
          <a:prstGeom prst="rect">
            <a:avLst/>
          </a:prstGeom>
        </p:spPr>
      </p:pic>
      <p:sp>
        <p:nvSpPr>
          <p:cNvPr id="10"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4185593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ullets and 1 Photo w/ Caption">
    <p:spTree>
      <p:nvGrpSpPr>
        <p:cNvPr id="1" name=""/>
        <p:cNvGrpSpPr/>
        <p:nvPr/>
      </p:nvGrpSpPr>
      <p:grpSpPr>
        <a:xfrm>
          <a:off x="0" y="0"/>
          <a:ext cx="0" cy="0"/>
          <a:chOff x="0" y="0"/>
          <a:chExt cx="0" cy="0"/>
        </a:xfrm>
      </p:grpSpPr>
      <p:sp>
        <p:nvSpPr>
          <p:cNvPr id="3" name="Picture Placeholder 2"/>
          <p:cNvSpPr>
            <a:spLocks noGrp="1"/>
          </p:cNvSpPr>
          <p:nvPr>
            <p:ph type="pic" sz="quarter" idx="15" hasCustomPrompt="1"/>
          </p:nvPr>
        </p:nvSpPr>
        <p:spPr>
          <a:xfrm>
            <a:off x="6882117" y="1578919"/>
            <a:ext cx="5006220" cy="4094769"/>
          </a:xfrm>
          <a:prstGeom prst="rect">
            <a:avLst/>
          </a:prstGeom>
        </p:spPr>
        <p:txBody>
          <a:bodyPr anchor="ctr"/>
          <a:lstStyle>
            <a:lvl1pPr marL="0" indent="0" algn="ctr">
              <a:buNone/>
              <a:defRPr sz="1600" b="0" i="0">
                <a:latin typeface="Arial"/>
                <a:cs typeface="Arial"/>
              </a:defRPr>
            </a:lvl1pPr>
          </a:lstStyle>
          <a:p>
            <a:r>
              <a:rPr lang="en-US" dirty="0"/>
              <a:t>Click to Insert Image</a:t>
            </a:r>
          </a:p>
        </p:txBody>
      </p:sp>
      <p:sp>
        <p:nvSpPr>
          <p:cNvPr id="9" name="Text Placeholder 3"/>
          <p:cNvSpPr>
            <a:spLocks noGrp="1"/>
          </p:cNvSpPr>
          <p:nvPr>
            <p:ph type="body" sz="quarter" idx="28" hasCustomPrompt="1"/>
          </p:nvPr>
        </p:nvSpPr>
        <p:spPr>
          <a:xfrm>
            <a:off x="6882118" y="5766677"/>
            <a:ext cx="5006219" cy="327216"/>
          </a:xfrm>
          <a:prstGeom prst="rect">
            <a:avLst/>
          </a:prstGeom>
        </p:spPr>
        <p:txBody>
          <a:bodyPr vert="horz"/>
          <a:lstStyle>
            <a:lvl1pPr marL="0" indent="0" algn="ctr">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photo caption(s) here.</a:t>
            </a:r>
          </a:p>
        </p:txBody>
      </p:sp>
      <p:sp>
        <p:nvSpPr>
          <p:cNvPr id="10" name="Text Placeholder 2"/>
          <p:cNvSpPr>
            <a:spLocks noGrp="1"/>
          </p:cNvSpPr>
          <p:nvPr>
            <p:ph type="body" sz="quarter" idx="12" hasCustomPrompt="1"/>
          </p:nvPr>
        </p:nvSpPr>
        <p:spPr>
          <a:xfrm>
            <a:off x="302605" y="1578920"/>
            <a:ext cx="5654546" cy="4514974"/>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4" name="Slide Number Placeholder 3"/>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4702348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ullets and 4 Photos">
    <p:spTree>
      <p:nvGrpSpPr>
        <p:cNvPr id="1" name=""/>
        <p:cNvGrpSpPr/>
        <p:nvPr/>
      </p:nvGrpSpPr>
      <p:grpSpPr>
        <a:xfrm>
          <a:off x="0" y="0"/>
          <a:ext cx="0" cy="0"/>
          <a:chOff x="0" y="0"/>
          <a:chExt cx="0" cy="0"/>
        </a:xfrm>
      </p:grpSpPr>
      <p:sp>
        <p:nvSpPr>
          <p:cNvPr id="9" name="Picture Placeholder 7"/>
          <p:cNvSpPr>
            <a:spLocks noGrp="1" noChangeAspect="1"/>
          </p:cNvSpPr>
          <p:nvPr>
            <p:ph type="pic" sz="quarter" idx="18" hasCustomPrompt="1"/>
          </p:nvPr>
        </p:nvSpPr>
        <p:spPr>
          <a:xfrm>
            <a:off x="6754517" y="1573230"/>
            <a:ext cx="2468433"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20" name="Picture Placeholder 7"/>
          <p:cNvSpPr>
            <a:spLocks noGrp="1" noChangeAspect="1"/>
          </p:cNvSpPr>
          <p:nvPr>
            <p:ph type="pic" sz="quarter" idx="19" hasCustomPrompt="1"/>
          </p:nvPr>
        </p:nvSpPr>
        <p:spPr>
          <a:xfrm>
            <a:off x="9361927" y="1573230"/>
            <a:ext cx="2452019"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3" name="Picture Placeholder 7"/>
          <p:cNvSpPr>
            <a:spLocks noGrp="1" noChangeAspect="1"/>
          </p:cNvSpPr>
          <p:nvPr>
            <p:ph type="pic" sz="quarter" idx="20" hasCustomPrompt="1"/>
          </p:nvPr>
        </p:nvSpPr>
        <p:spPr>
          <a:xfrm>
            <a:off x="6754517" y="3914119"/>
            <a:ext cx="2468433"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5" name="Picture Placeholder 7"/>
          <p:cNvSpPr>
            <a:spLocks noGrp="1" noChangeAspect="1"/>
          </p:cNvSpPr>
          <p:nvPr>
            <p:ph type="pic" sz="quarter" idx="21" hasCustomPrompt="1"/>
          </p:nvPr>
        </p:nvSpPr>
        <p:spPr>
          <a:xfrm>
            <a:off x="9361927" y="3914119"/>
            <a:ext cx="2452019"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0" name="Text Placeholder 2"/>
          <p:cNvSpPr>
            <a:spLocks noGrp="1"/>
          </p:cNvSpPr>
          <p:nvPr>
            <p:ph type="body" sz="quarter" idx="12" hasCustomPrompt="1"/>
          </p:nvPr>
        </p:nvSpPr>
        <p:spPr>
          <a:xfrm>
            <a:off x="302605" y="1572055"/>
            <a:ext cx="5654546" cy="4521839"/>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22"/>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24002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Photo Grid w/ Caption">
    <p:spTree>
      <p:nvGrpSpPr>
        <p:cNvPr id="1" name=""/>
        <p:cNvGrpSpPr/>
        <p:nvPr/>
      </p:nvGrpSpPr>
      <p:grpSpPr>
        <a:xfrm>
          <a:off x="0" y="0"/>
          <a:ext cx="0" cy="0"/>
          <a:chOff x="0" y="0"/>
          <a:chExt cx="0" cy="0"/>
        </a:xfrm>
      </p:grpSpPr>
      <p:sp>
        <p:nvSpPr>
          <p:cNvPr id="14" name="Picture Placeholder 7"/>
          <p:cNvSpPr>
            <a:spLocks noGrp="1" noChangeAspect="1"/>
          </p:cNvSpPr>
          <p:nvPr>
            <p:ph type="pic" sz="quarter" idx="14" hasCustomPrompt="1"/>
          </p:nvPr>
        </p:nvSpPr>
        <p:spPr>
          <a:xfrm>
            <a:off x="319232" y="1578919"/>
            <a:ext cx="6075064" cy="4382344"/>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35" name="Picture Placeholder 7"/>
          <p:cNvSpPr>
            <a:spLocks noGrp="1"/>
          </p:cNvSpPr>
          <p:nvPr>
            <p:ph type="pic" sz="quarter" idx="24" hasCustomPrompt="1"/>
          </p:nvPr>
        </p:nvSpPr>
        <p:spPr>
          <a:xfrm>
            <a:off x="6510381" y="3690748"/>
            <a:ext cx="2960142"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36" name="Picture Placeholder 7"/>
          <p:cNvSpPr>
            <a:spLocks noGrp="1"/>
          </p:cNvSpPr>
          <p:nvPr>
            <p:ph type="pic" sz="quarter" idx="25" hasCustomPrompt="1"/>
          </p:nvPr>
        </p:nvSpPr>
        <p:spPr>
          <a:xfrm>
            <a:off x="6510381" y="1578920"/>
            <a:ext cx="2960142"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4" name="Text Placeholder 3"/>
          <p:cNvSpPr>
            <a:spLocks noGrp="1"/>
          </p:cNvSpPr>
          <p:nvPr>
            <p:ph type="body" sz="quarter" idx="28" hasCustomPrompt="1"/>
          </p:nvPr>
        </p:nvSpPr>
        <p:spPr>
          <a:xfrm>
            <a:off x="9605955" y="1572055"/>
            <a:ext cx="2292963" cy="3567597"/>
          </a:xfrm>
          <a:prstGeom prst="rect">
            <a:avLst/>
          </a:prstGeom>
        </p:spPr>
        <p:txBody>
          <a:bodyPr vert="horz"/>
          <a:lstStyle>
            <a:lvl1pPr marL="0" indent="0" algn="l">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photo caption(s) here.</a:t>
            </a:r>
          </a:p>
        </p:txBody>
      </p:sp>
      <p:sp>
        <p:nvSpPr>
          <p:cNvPr id="8"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7009960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ubhead and Chart w/ Caption Left">
    <p:spTree>
      <p:nvGrpSpPr>
        <p:cNvPr id="1" name=""/>
        <p:cNvGrpSpPr/>
        <p:nvPr/>
      </p:nvGrpSpPr>
      <p:grpSpPr>
        <a:xfrm>
          <a:off x="0" y="0"/>
          <a:ext cx="0" cy="0"/>
          <a:chOff x="0" y="0"/>
          <a:chExt cx="0" cy="0"/>
        </a:xfrm>
      </p:grpSpPr>
      <p:sp>
        <p:nvSpPr>
          <p:cNvPr id="10" name="Text Placeholder 3"/>
          <p:cNvSpPr>
            <a:spLocks noGrp="1"/>
          </p:cNvSpPr>
          <p:nvPr>
            <p:ph type="body" sz="quarter" idx="28" hasCustomPrompt="1"/>
          </p:nvPr>
        </p:nvSpPr>
        <p:spPr>
          <a:xfrm>
            <a:off x="319232" y="2004541"/>
            <a:ext cx="3027859"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1" name="Text Placeholder 3"/>
          <p:cNvSpPr>
            <a:spLocks noGrp="1"/>
          </p:cNvSpPr>
          <p:nvPr>
            <p:ph type="body" sz="quarter" idx="29" hasCustomPrompt="1"/>
          </p:nvPr>
        </p:nvSpPr>
        <p:spPr>
          <a:xfrm>
            <a:off x="319836" y="1586342"/>
            <a:ext cx="3017581" cy="276225"/>
          </a:xfrm>
          <a:prstGeom prst="rect">
            <a:avLst/>
          </a:prstGeom>
        </p:spPr>
        <p:txBody>
          <a:bodyPr vert="horz" anchor="ctr"/>
          <a:lstStyle>
            <a:lvl1pPr marL="0" indent="0">
              <a:buNone/>
              <a:defRPr sz="1600" b="1" baseline="0">
                <a:latin typeface="Arial"/>
                <a:cs typeface="Arial"/>
              </a:defRPr>
            </a:lvl1pPr>
          </a:lstStyle>
          <a:p>
            <a:pPr lvl="0"/>
            <a:r>
              <a:rPr lang="en-US" dirty="0"/>
              <a:t>Figure Title</a:t>
            </a:r>
          </a:p>
        </p:txBody>
      </p:sp>
      <p:sp>
        <p:nvSpPr>
          <p:cNvPr id="14" name="Content Placeholder 3"/>
          <p:cNvSpPr>
            <a:spLocks noGrp="1"/>
          </p:cNvSpPr>
          <p:nvPr>
            <p:ph sz="half" idx="13"/>
          </p:nvPr>
        </p:nvSpPr>
        <p:spPr>
          <a:xfrm>
            <a:off x="3535724" y="1585784"/>
            <a:ext cx="8319357"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8"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91849769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ubhead and Chart w/ Caption Righ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8" name="Text Placeholder 3"/>
          <p:cNvSpPr>
            <a:spLocks noGrp="1"/>
          </p:cNvSpPr>
          <p:nvPr>
            <p:ph type="body" sz="quarter" idx="28" hasCustomPrompt="1"/>
          </p:nvPr>
        </p:nvSpPr>
        <p:spPr>
          <a:xfrm>
            <a:off x="8829448" y="2004541"/>
            <a:ext cx="3027859"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0" name="Text Placeholder 3"/>
          <p:cNvSpPr>
            <a:spLocks noGrp="1"/>
          </p:cNvSpPr>
          <p:nvPr>
            <p:ph type="body" sz="quarter" idx="29" hasCustomPrompt="1"/>
          </p:nvPr>
        </p:nvSpPr>
        <p:spPr>
          <a:xfrm>
            <a:off x="8830052" y="1586342"/>
            <a:ext cx="3017581" cy="276225"/>
          </a:xfrm>
          <a:prstGeom prst="rect">
            <a:avLst/>
          </a:prstGeom>
        </p:spPr>
        <p:txBody>
          <a:bodyPr vert="horz" anchor="ctr"/>
          <a:lstStyle>
            <a:lvl1pPr marL="0" indent="0">
              <a:buNone/>
              <a:defRPr sz="1600" b="1" baseline="0">
                <a:latin typeface="Arial"/>
                <a:cs typeface="Arial"/>
              </a:defRPr>
            </a:lvl1pPr>
          </a:lstStyle>
          <a:p>
            <a:pPr lvl="0"/>
            <a:r>
              <a:rPr lang="en-US" dirty="0"/>
              <a:t>Figure Title</a:t>
            </a:r>
          </a:p>
        </p:txBody>
      </p:sp>
      <p:sp>
        <p:nvSpPr>
          <p:cNvPr id="12" name="Content Placeholder 3"/>
          <p:cNvSpPr>
            <a:spLocks noGrp="1"/>
          </p:cNvSpPr>
          <p:nvPr>
            <p:ph sz="half" idx="13"/>
          </p:nvPr>
        </p:nvSpPr>
        <p:spPr>
          <a:xfrm>
            <a:off x="305502" y="1585784"/>
            <a:ext cx="8319357"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2100536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gure Only">
    <p:spTree>
      <p:nvGrpSpPr>
        <p:cNvPr id="1" name=""/>
        <p:cNvGrpSpPr/>
        <p:nvPr/>
      </p:nvGrpSpPr>
      <p:grpSpPr>
        <a:xfrm>
          <a:off x="0" y="0"/>
          <a:ext cx="0" cy="0"/>
          <a:chOff x="0" y="0"/>
          <a:chExt cx="0" cy="0"/>
        </a:xfrm>
      </p:grpSpPr>
      <p:sp>
        <p:nvSpPr>
          <p:cNvPr id="5" name="Content Placeholder 3"/>
          <p:cNvSpPr>
            <a:spLocks noGrp="1"/>
          </p:cNvSpPr>
          <p:nvPr>
            <p:ph sz="half" idx="13"/>
          </p:nvPr>
        </p:nvSpPr>
        <p:spPr>
          <a:xfrm>
            <a:off x="302605" y="1585784"/>
            <a:ext cx="11305796" cy="4496172"/>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8"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685064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rone view">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831012" y="0"/>
            <a:ext cx="5357812" cy="6857999"/>
          </a:xfrm>
          <a:prstGeom prst="rect">
            <a:avLst/>
          </a:prstGeom>
        </p:spPr>
      </p:pic>
      <p:sp>
        <p:nvSpPr>
          <p:cNvPr id="18"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9"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20"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7" name="Group 16"/>
          <p:cNvGrpSpPr/>
          <p:nvPr userDrawn="1"/>
        </p:nvGrpSpPr>
        <p:grpSpPr>
          <a:xfrm>
            <a:off x="-1" y="17762"/>
            <a:ext cx="12188825" cy="742"/>
            <a:chOff x="-1" y="1761975"/>
            <a:chExt cx="12188825" cy="742"/>
          </a:xfrm>
        </p:grpSpPr>
        <p:cxnSp>
          <p:nvCxnSpPr>
            <p:cNvPr id="21" name="Straight Connector 20"/>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Connector 15"/>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2173041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ubhead and Data Comparison w/ Caption Bottom">
    <p:spTree>
      <p:nvGrpSpPr>
        <p:cNvPr id="1" name=""/>
        <p:cNvGrpSpPr/>
        <p:nvPr/>
      </p:nvGrpSpPr>
      <p:grpSpPr>
        <a:xfrm>
          <a:off x="0" y="0"/>
          <a:ext cx="0" cy="0"/>
          <a:chOff x="0" y="0"/>
          <a:chExt cx="0" cy="0"/>
        </a:xfrm>
      </p:grpSpPr>
      <p:sp>
        <p:nvSpPr>
          <p:cNvPr id="8" name="Content Placeholder 3"/>
          <p:cNvSpPr>
            <a:spLocks noGrp="1"/>
          </p:cNvSpPr>
          <p:nvPr>
            <p:ph sz="half" idx="13" hasCustomPrompt="1"/>
          </p:nvPr>
        </p:nvSpPr>
        <p:spPr>
          <a:xfrm>
            <a:off x="328906" y="1578920"/>
            <a:ext cx="5621794" cy="3245019"/>
          </a:xfrm>
          <a:prstGeom prst="rect">
            <a:avLst/>
          </a:prstGeom>
        </p:spPr>
        <p:txBody>
          <a:bodyPr>
            <a:noAutofit/>
          </a:bodyPr>
          <a:lstStyle>
            <a:lvl1pPr marL="0" indent="0" algn="ctr">
              <a:buNone/>
              <a:defRPr sz="180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Comparative Data 1</a:t>
            </a:r>
          </a:p>
        </p:txBody>
      </p:sp>
      <p:sp>
        <p:nvSpPr>
          <p:cNvPr id="9" name="Text Placeholder 3"/>
          <p:cNvSpPr>
            <a:spLocks noGrp="1"/>
          </p:cNvSpPr>
          <p:nvPr>
            <p:ph type="body" sz="quarter" idx="28" hasCustomPrompt="1"/>
          </p:nvPr>
        </p:nvSpPr>
        <p:spPr>
          <a:xfrm>
            <a:off x="328904" y="5043715"/>
            <a:ext cx="5621796"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5" name="Content Placeholder 3"/>
          <p:cNvSpPr>
            <a:spLocks noGrp="1"/>
          </p:cNvSpPr>
          <p:nvPr>
            <p:ph sz="half" idx="29" hasCustomPrompt="1"/>
          </p:nvPr>
        </p:nvSpPr>
        <p:spPr>
          <a:xfrm>
            <a:off x="6228651" y="1572054"/>
            <a:ext cx="5622210" cy="325188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Comparative Data 2</a:t>
            </a:r>
          </a:p>
        </p:txBody>
      </p:sp>
      <p:sp>
        <p:nvSpPr>
          <p:cNvPr id="16" name="Text Placeholder 3"/>
          <p:cNvSpPr>
            <a:spLocks noGrp="1"/>
          </p:cNvSpPr>
          <p:nvPr>
            <p:ph type="body" sz="quarter" idx="30" hasCustomPrompt="1"/>
          </p:nvPr>
        </p:nvSpPr>
        <p:spPr>
          <a:xfrm>
            <a:off x="6229065" y="5043715"/>
            <a:ext cx="5621796"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0"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31"/>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086761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grpSp>
        <p:nvGrpSpPr>
          <p:cNvPr id="2" name="Group 1"/>
          <p:cNvGrpSpPr/>
          <p:nvPr userDrawn="1"/>
        </p:nvGrpSpPr>
        <p:grpSpPr>
          <a:xfrm>
            <a:off x="-1" y="5092180"/>
            <a:ext cx="12188825" cy="1765820"/>
            <a:chOff x="-1" y="5092180"/>
            <a:chExt cx="12188825" cy="1765820"/>
          </a:xfrm>
        </p:grpSpPr>
        <p:cxnSp>
          <p:nvCxnSpPr>
            <p:cNvPr id="8" name="Straight Connector 7"/>
            <p:cNvCxnSpPr/>
            <p:nvPr/>
          </p:nvCxnSpPr>
          <p:spPr>
            <a:xfrm>
              <a:off x="8129945" y="5092180"/>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 y="5092922"/>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1" y="5128391"/>
              <a:ext cx="12188825" cy="172960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Subtitle 2"/>
          <p:cNvSpPr>
            <a:spLocks noGrp="1"/>
          </p:cNvSpPr>
          <p:nvPr userDrawn="1">
            <p:ph type="subTitle" idx="1" hasCustomPrompt="1"/>
          </p:nvPr>
        </p:nvSpPr>
        <p:spPr>
          <a:xfrm>
            <a:off x="1828324" y="5240939"/>
            <a:ext cx="8532178" cy="1298388"/>
          </a:xfrm>
          <a:prstGeom prst="rect">
            <a:avLst/>
          </a:prstGeom>
        </p:spPr>
        <p:txBody>
          <a:bodyPr anchor="ctr"/>
          <a:lstStyle>
            <a:lvl1pPr marL="0" indent="0" algn="ctr">
              <a:lnSpc>
                <a:spcPct val="120000"/>
              </a:lnSpc>
              <a:spcBef>
                <a:spcPts val="0"/>
              </a:spcBef>
              <a:buNone/>
              <a:defRPr sz="1800" b="0" i="0" baseline="0">
                <a:solidFill>
                  <a:schemeClr val="tx1">
                    <a:lumMod val="75000"/>
                    <a:lumOff val="2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Presenter Name Here</a:t>
            </a:r>
            <a:br>
              <a:rPr lang="en-US" dirty="0"/>
            </a:br>
            <a:r>
              <a:rPr lang="en-US" dirty="0"/>
              <a:t>Email Here</a:t>
            </a:r>
            <a:br>
              <a:rPr lang="en-US" dirty="0"/>
            </a:br>
            <a:r>
              <a:rPr lang="en-US" dirty="0"/>
              <a:t>Phone Here</a:t>
            </a:r>
          </a:p>
        </p:txBody>
      </p:sp>
      <p:pic>
        <p:nvPicPr>
          <p:cNvPr id="4" name="Picture 3" descr="Stevens-Secondary-PMSColor-R.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307528" y="678405"/>
            <a:ext cx="3580638" cy="3059049"/>
          </a:xfrm>
          <a:prstGeom prst="rect">
            <a:avLst/>
          </a:prstGeom>
        </p:spPr>
      </p:pic>
      <p:pic>
        <p:nvPicPr>
          <p:cNvPr id="5" name="Picture 4"/>
          <p:cNvPicPr>
            <a:picLocks noChangeAspect="1"/>
          </p:cNvPicPr>
          <p:nvPr userDrawn="1"/>
        </p:nvPicPr>
        <p:blipFill>
          <a:blip r:embed="rId3"/>
          <a:stretch>
            <a:fillRect/>
          </a:stretch>
        </p:blipFill>
        <p:spPr>
          <a:xfrm>
            <a:off x="4871521" y="4263995"/>
            <a:ext cx="2438400" cy="368300"/>
          </a:xfrm>
          <a:prstGeom prst="rect">
            <a:avLst/>
          </a:prstGeom>
        </p:spPr>
      </p:pic>
    </p:spTree>
    <p:extLst>
      <p:ext uri="{BB962C8B-B14F-4D97-AF65-F5344CB8AC3E}">
        <p14:creationId xmlns:p14="http://schemas.microsoft.com/office/powerpoint/2010/main" val="310938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irework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831012" y="0"/>
            <a:ext cx="5357812" cy="6857999"/>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5" name="Group 14"/>
          <p:cNvGrpSpPr/>
          <p:nvPr userDrawn="1"/>
        </p:nvGrpSpPr>
        <p:grpSpPr>
          <a:xfrm>
            <a:off x="-1" y="17762"/>
            <a:ext cx="12188825" cy="742"/>
            <a:chOff x="-1" y="1761975"/>
            <a:chExt cx="12188825" cy="742"/>
          </a:xfrm>
        </p:grpSpPr>
        <p:cxnSp>
          <p:nvCxnSpPr>
            <p:cNvPr id="16" name="Straight Connector 15"/>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24" name="Rectangle 23"/>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906158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vocation 2021">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6831012" y="0"/>
            <a:ext cx="5357812" cy="6857999"/>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0"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1"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74280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tevens Seal">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1012" y="0"/>
            <a:ext cx="5357812" cy="6858000"/>
          </a:xfrm>
          <a:prstGeom prst="rect">
            <a:avLst/>
          </a:prstGeom>
        </p:spPr>
      </p:pic>
      <p:sp>
        <p:nvSpPr>
          <p:cNvPr id="16"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7"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8"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2" name="Group 1"/>
          <p:cNvGrpSpPr/>
          <p:nvPr userDrawn="1"/>
        </p:nvGrpSpPr>
        <p:grpSpPr>
          <a:xfrm>
            <a:off x="-1" y="17762"/>
            <a:ext cx="12188825" cy="742"/>
            <a:chOff x="-1" y="1761975"/>
            <a:chExt cx="12188825" cy="742"/>
          </a:xfrm>
        </p:grpSpPr>
        <p:cxnSp>
          <p:nvCxnSpPr>
            <p:cNvPr id="19" name="Straight Connector 18"/>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userDrawn="1"/>
        </p:nvPicPr>
        <p:blipFill>
          <a:blip r:embed="rId3"/>
          <a:stretch>
            <a:fillRect/>
          </a:stretch>
        </p:blipFill>
        <p:spPr>
          <a:xfrm>
            <a:off x="314666" y="-14942"/>
            <a:ext cx="2672715" cy="1518920"/>
          </a:xfrm>
          <a:prstGeom prst="rect">
            <a:avLst/>
          </a:prstGeom>
        </p:spPr>
      </p:pic>
      <p:grpSp>
        <p:nvGrpSpPr>
          <p:cNvPr id="15" name="Group 14"/>
          <p:cNvGrpSpPr/>
          <p:nvPr userDrawn="1"/>
        </p:nvGrpSpPr>
        <p:grpSpPr>
          <a:xfrm>
            <a:off x="-1" y="6406187"/>
            <a:ext cx="12188825" cy="451813"/>
            <a:chOff x="-1" y="6406187"/>
            <a:chExt cx="12188825" cy="451813"/>
          </a:xfrm>
        </p:grpSpPr>
        <p:sp>
          <p:nvSpPr>
            <p:cNvPr id="21" name="Rectangle 20"/>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616349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26194" y="0"/>
            <a:ext cx="5362631" cy="6864167"/>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2"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418623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hield">
    <p:spTree>
      <p:nvGrpSpPr>
        <p:cNvPr id="1" name=""/>
        <p:cNvGrpSpPr/>
        <p:nvPr/>
      </p:nvGrpSpPr>
      <p:grpSpPr>
        <a:xfrm>
          <a:off x="0" y="0"/>
          <a:ext cx="0" cy="0"/>
          <a:chOff x="0" y="0"/>
          <a:chExt cx="0" cy="0"/>
        </a:xfrm>
      </p:grpSpPr>
      <p:pic>
        <p:nvPicPr>
          <p:cNvPr id="2" name="Picture 1" descr="shield.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987714" y="1196775"/>
            <a:ext cx="5199888" cy="5669280"/>
          </a:xfrm>
          <a:prstGeom prst="rect">
            <a:avLst/>
          </a:prstGeom>
        </p:spPr>
      </p:pic>
      <p:sp>
        <p:nvSpPr>
          <p:cNvPr id="9" name="Text Placeholder 19"/>
          <p:cNvSpPr>
            <a:spLocks noGrp="1"/>
          </p:cNvSpPr>
          <p:nvPr>
            <p:ph type="body" sz="quarter" idx="14" hasCustomPrompt="1"/>
          </p:nvPr>
        </p:nvSpPr>
        <p:spPr>
          <a:xfrm>
            <a:off x="216054" y="4829299"/>
            <a:ext cx="6773094"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0" name="Text Placeholder 26"/>
          <p:cNvSpPr>
            <a:spLocks noGrp="1"/>
          </p:cNvSpPr>
          <p:nvPr>
            <p:ph type="body" sz="quarter" idx="15" hasCustomPrompt="1"/>
          </p:nvPr>
        </p:nvSpPr>
        <p:spPr>
          <a:xfrm>
            <a:off x="226634" y="3496385"/>
            <a:ext cx="6753633"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a:t>
            </a:r>
            <a:br>
              <a:rPr lang="en-US" dirty="0"/>
            </a:br>
            <a:r>
              <a:rPr lang="en-US" dirty="0"/>
              <a:t>needs to be</a:t>
            </a:r>
          </a:p>
        </p:txBody>
      </p:sp>
      <p:sp>
        <p:nvSpPr>
          <p:cNvPr id="11" name="Text Placeholder 17"/>
          <p:cNvSpPr>
            <a:spLocks noGrp="1"/>
          </p:cNvSpPr>
          <p:nvPr>
            <p:ph type="body" sz="quarter" idx="13" hasCustomPrompt="1"/>
          </p:nvPr>
        </p:nvSpPr>
        <p:spPr>
          <a:xfrm>
            <a:off x="226632" y="2155151"/>
            <a:ext cx="8529783"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4" name="Group 13"/>
          <p:cNvGrpSpPr/>
          <p:nvPr userDrawn="1"/>
        </p:nvGrpSpPr>
        <p:grpSpPr>
          <a:xfrm>
            <a:off x="-1" y="17762"/>
            <a:ext cx="12188825" cy="742"/>
            <a:chOff x="-1" y="1761975"/>
            <a:chExt cx="12188825" cy="742"/>
          </a:xfrm>
        </p:grpSpPr>
        <p:cxnSp>
          <p:nvCxnSpPr>
            <p:cNvPr id="19" name="Straight Connector 18"/>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8" name="Picture 17"/>
          <p:cNvPicPr>
            <a:picLocks noChangeAspect="1"/>
          </p:cNvPicPr>
          <p:nvPr userDrawn="1"/>
        </p:nvPicPr>
        <p:blipFill>
          <a:blip r:embed="rId3"/>
          <a:stretch>
            <a:fillRect/>
          </a:stretch>
        </p:blipFill>
        <p:spPr>
          <a:xfrm>
            <a:off x="314666" y="-14942"/>
            <a:ext cx="2672715" cy="1518920"/>
          </a:xfrm>
          <a:prstGeom prst="rect">
            <a:avLst/>
          </a:prstGeom>
        </p:spPr>
      </p:pic>
      <p:grpSp>
        <p:nvGrpSpPr>
          <p:cNvPr id="15" name="Group 14"/>
          <p:cNvGrpSpPr/>
          <p:nvPr userDrawn="1"/>
        </p:nvGrpSpPr>
        <p:grpSpPr>
          <a:xfrm>
            <a:off x="-1" y="6406187"/>
            <a:ext cx="12188825" cy="451813"/>
            <a:chOff x="-1" y="6406187"/>
            <a:chExt cx="12188825" cy="451813"/>
          </a:xfrm>
        </p:grpSpPr>
        <p:sp>
          <p:nvSpPr>
            <p:cNvPr id="16" name="Rectangle 15"/>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082285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head w/ Bullets">
    <p:spTree>
      <p:nvGrpSpPr>
        <p:cNvPr id="1" name=""/>
        <p:cNvGrpSpPr/>
        <p:nvPr/>
      </p:nvGrpSpPr>
      <p:grpSpPr>
        <a:xfrm>
          <a:off x="0" y="0"/>
          <a:ext cx="0" cy="0"/>
          <a:chOff x="0" y="0"/>
          <a:chExt cx="0" cy="0"/>
        </a:xfrm>
      </p:grpSpPr>
      <p:sp>
        <p:nvSpPr>
          <p:cNvPr id="6" name="Text Placeholder 2"/>
          <p:cNvSpPr>
            <a:spLocks noGrp="1"/>
          </p:cNvSpPr>
          <p:nvPr>
            <p:ph type="body" sz="quarter" idx="12" hasCustomPrompt="1"/>
          </p:nvPr>
        </p:nvSpPr>
        <p:spPr>
          <a:xfrm>
            <a:off x="302605" y="1708726"/>
            <a:ext cx="11585731" cy="4385167"/>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0" name="Text Placeholder 4"/>
          <p:cNvSpPr>
            <a:spLocks noGrp="1"/>
          </p:cNvSpPr>
          <p:nvPr>
            <p:ph type="body" sz="quarter" idx="13" hasCustomPrompt="1"/>
          </p:nvPr>
        </p:nvSpPr>
        <p:spPr>
          <a:xfrm>
            <a:off x="302606" y="1006103"/>
            <a:ext cx="976479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36208966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image" Target="../media/image10.emf"/><Relationship Id="rId5" Type="http://schemas.openxmlformats.org/officeDocument/2006/relationships/slideLayout" Target="../slideLayouts/slideLayout13.xml"/><Relationship Id="rId10" Type="http://schemas.openxmlformats.org/officeDocument/2006/relationships/image" Target="../media/image2.emf"/><Relationship Id="rId4" Type="http://schemas.openxmlformats.org/officeDocument/2006/relationships/slideLayout" Target="../slideLayouts/slideLayout12.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theme" Target="../theme/theme4.xml"/><Relationship Id="rId1" Type="http://schemas.openxmlformats.org/officeDocument/2006/relationships/slideLayout" Target="../slideLayouts/slideLayout20.xml"/><Relationship Id="rId4" Type="http://schemas.openxmlformats.org/officeDocument/2006/relationships/image" Target="../media/image10.emf"/></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theme" Target="../theme/theme6.xml"/><Relationship Id="rId1" Type="http://schemas.openxmlformats.org/officeDocument/2006/relationships/slideLayout" Target="../slideLayouts/slideLayout23.xml"/><Relationship Id="rId4" Type="http://schemas.openxmlformats.org/officeDocument/2006/relationships/image" Target="../media/image10.emf"/></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10.emf"/><Relationship Id="rId5" Type="http://schemas.openxmlformats.org/officeDocument/2006/relationships/image" Target="../media/image2.emf"/><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9.xml"/><Relationship Id="rId7" Type="http://schemas.openxmlformats.org/officeDocument/2006/relationships/image" Target="../media/image10.emf"/><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image" Target="../media/image2.emf"/><Relationship Id="rId5" Type="http://schemas.openxmlformats.org/officeDocument/2006/relationships/theme" Target="../theme/theme8.xml"/><Relationship Id="rId4" Type="http://schemas.openxmlformats.org/officeDocument/2006/relationships/slideLayout" Target="../slideLayouts/slideLayout30.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682113"/>
      </p:ext>
    </p:extLst>
  </p:cSld>
  <p:clrMap bg1="lt1" tx1="dk1" bg2="lt2" tx2="dk2" accent1="accent1" accent2="accent2" accent3="accent3" accent4="accent4" accent5="accent5" accent6="accent6" hlink="hlink" folHlink="folHlink"/>
  <p:sldLayoutIdLst>
    <p:sldLayoutId id="2147483771" r:id="rId1"/>
    <p:sldLayoutId id="2147483804" r:id="rId2"/>
    <p:sldLayoutId id="2147483803" r:id="rId3"/>
    <p:sldLayoutId id="2147483799" r:id="rId4"/>
    <p:sldLayoutId id="2147483773" r:id="rId5"/>
    <p:sldLayoutId id="2147483763" r:id="rId6"/>
    <p:sldLayoutId id="2147483805" r:id="rId7"/>
    <p:sldLayoutId id="2147483764" r:id="rId8"/>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0" name="Rectangle 29"/>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nvGrpSpPr>
          <p:cNvPr id="15" name="Group 14"/>
          <p:cNvGrpSpPr/>
          <p:nvPr userDrawn="1"/>
        </p:nvGrpSpPr>
        <p:grpSpPr>
          <a:xfrm>
            <a:off x="-1" y="-8881"/>
            <a:ext cx="12188825" cy="1238113"/>
            <a:chOff x="0" y="0"/>
            <a:chExt cx="9144000" cy="928827"/>
          </a:xfrm>
        </p:grpSpPr>
        <p:cxnSp>
          <p:nvCxnSpPr>
            <p:cNvPr id="16" name="Straight Connector 15"/>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8" name="Picture 17"/>
            <p:cNvPicPr>
              <a:picLocks noChangeAspect="1"/>
            </p:cNvPicPr>
            <p:nvPr/>
          </p:nvPicPr>
          <p:blipFill rotWithShape="1">
            <a:blip r:embed="rId10"/>
            <a:srcRect t="13018" r="68665"/>
            <a:stretch/>
          </p:blipFill>
          <p:spPr>
            <a:xfrm>
              <a:off x="8323018" y="0"/>
              <a:ext cx="588774" cy="928827"/>
            </a:xfrm>
            <a:prstGeom prst="rect">
              <a:avLst/>
            </a:prstGeom>
          </p:spPr>
        </p:pic>
      </p:grpSp>
      <p:pic>
        <p:nvPicPr>
          <p:cNvPr id="31" name="Picture 30"/>
          <p:cNvPicPr>
            <a:picLocks noChangeAspect="1"/>
          </p:cNvPicPr>
          <p:nvPr userDrawn="1"/>
        </p:nvPicPr>
        <p:blipFill>
          <a:blip r:embed="rId11"/>
          <a:stretch>
            <a:fillRect/>
          </a:stretch>
        </p:blipFill>
        <p:spPr>
          <a:xfrm>
            <a:off x="8435975" y="6584950"/>
            <a:ext cx="2933700" cy="127000"/>
          </a:xfrm>
          <a:prstGeom prst="rect">
            <a:avLst/>
          </a:prstGeom>
        </p:spPr>
      </p:pic>
      <p:sp>
        <p:nvSpPr>
          <p:cNvPr id="32"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748946631"/>
      </p:ext>
    </p:extLst>
  </p:cSld>
  <p:clrMap bg1="lt1" tx1="dk1" bg2="lt2" tx2="dk2" accent1="accent1" accent2="accent2" accent3="accent3" accent4="accent4" accent5="accent5" accent6="accent6" hlink="hlink" folHlink="folHlink"/>
  <p:sldLayoutIdLst>
    <p:sldLayoutId id="2147483682" r:id="rId1"/>
    <p:sldLayoutId id="2147483800" r:id="rId2"/>
    <p:sldLayoutId id="2147483767" r:id="rId3"/>
    <p:sldLayoutId id="2147483801" r:id="rId4"/>
    <p:sldLayoutId id="2147483768" r:id="rId5"/>
    <p:sldLayoutId id="2147483802" r:id="rId6"/>
    <p:sldLayoutId id="2147483806" r:id="rId7"/>
    <p:sldLayoutId id="2147483807" r:id="rId8"/>
  </p:sldLayoutIdLst>
  <p:hf hdr="0" ftr="0" dt="0"/>
  <p:txStyles>
    <p:titleStyle>
      <a:lvl1pPr algn="l" defTabSz="457200" rtl="0" eaLnBrk="1" latinLnBrk="0" hangingPunct="1">
        <a:spcBef>
          <a:spcPct val="0"/>
        </a:spcBef>
        <a:buNone/>
        <a:defRPr sz="3400" b="1"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1366399"/>
      </p:ext>
    </p:extLst>
  </p:cSld>
  <p:clrMap bg1="lt1" tx1="dk1" bg2="lt2" tx2="dk2" accent1="accent1" accent2="accent2" accent3="accent3" accent4="accent4" accent5="accent5" accent6="accent6" hlink="hlink" folHlink="folHlink"/>
  <p:sldLayoutIdLst>
    <p:sldLayoutId id="2147483748" r:id="rId1"/>
    <p:sldLayoutId id="2147483746" r:id="rId2"/>
    <p:sldLayoutId id="2147483751" r:id="rId3"/>
  </p:sldLayoutIdLst>
  <p:hf hdr="0" ftr="0" dt="0"/>
  <p:txStyles>
    <p:titleStyle>
      <a:lvl1pPr algn="l" defTabSz="457200" rtl="0" eaLnBrk="1" latinLnBrk="0" hangingPunct="1">
        <a:spcBef>
          <a:spcPct val="0"/>
        </a:spcBef>
        <a:buNone/>
        <a:defRPr sz="3400" b="1" kern="1200" baseline="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a:srcRect t="13018" r="68665"/>
            <a:stretch/>
          </p:blipFill>
          <p:spPr>
            <a:xfrm>
              <a:off x="8323018" y="0"/>
              <a:ext cx="588774" cy="928827"/>
            </a:xfrm>
            <a:prstGeom prst="rect">
              <a:avLst/>
            </a:prstGeom>
          </p:spPr>
        </p:pic>
      </p:grpSp>
      <p:sp>
        <p:nvSpPr>
          <p:cNvPr id="21" name="Rectangle 20"/>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Connector 21"/>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4" name="Picture 23"/>
          <p:cNvPicPr>
            <a:picLocks noChangeAspect="1"/>
          </p:cNvPicPr>
          <p:nvPr userDrawn="1"/>
        </p:nvPicPr>
        <p:blipFill>
          <a:blip r:embed="rId4"/>
          <a:stretch>
            <a:fillRect/>
          </a:stretch>
        </p:blipFill>
        <p:spPr>
          <a:xfrm>
            <a:off x="8435975" y="6584950"/>
            <a:ext cx="2933700" cy="127000"/>
          </a:xfrm>
          <a:prstGeom prst="rect">
            <a:avLst/>
          </a:prstGeom>
        </p:spPr>
      </p:pic>
      <p:sp>
        <p:nvSpPr>
          <p:cNvPr id="25"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157573645"/>
      </p:ext>
    </p:extLst>
  </p:cSld>
  <p:clrMap bg1="lt1" tx1="dk1" bg2="lt2" tx2="dk2" accent1="accent1" accent2="accent2" accent3="accent3" accent4="accent4" accent5="accent5" accent6="accent6" hlink="hlink" folHlink="folHlink"/>
  <p:sldLayoutIdLst>
    <p:sldLayoutId id="2147483706" r:id="rId1"/>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1348000"/>
      </p:ext>
    </p:extLst>
  </p:cSld>
  <p:clrMap bg1="lt1" tx1="dk1" bg2="lt2" tx2="dk2" accent1="accent1" accent2="accent2" accent3="accent3" accent4="accent4" accent5="accent5" accent6="accent6" hlink="hlink" folHlink="folHlink"/>
  <p:sldLayoutIdLst>
    <p:sldLayoutId id="2147483708" r:id="rId1"/>
    <p:sldLayoutId id="2147483709" r:id="rId2"/>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a:srcRect t="13018" r="68665"/>
            <a:stretch/>
          </p:blipFill>
          <p:spPr>
            <a:xfrm>
              <a:off x="8323018" y="0"/>
              <a:ext cx="588774" cy="928827"/>
            </a:xfrm>
            <a:prstGeom prst="rect">
              <a:avLst/>
            </a:prstGeom>
          </p:spPr>
        </p:pic>
      </p:grpSp>
      <p:sp>
        <p:nvSpPr>
          <p:cNvPr id="21" name="Rectangle 20"/>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Connector 21"/>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4" name="Picture 23"/>
          <p:cNvPicPr>
            <a:picLocks noChangeAspect="1"/>
          </p:cNvPicPr>
          <p:nvPr userDrawn="1"/>
        </p:nvPicPr>
        <p:blipFill>
          <a:blip r:embed="rId4"/>
          <a:stretch>
            <a:fillRect/>
          </a:stretch>
        </p:blipFill>
        <p:spPr>
          <a:xfrm>
            <a:off x="8435975" y="6584950"/>
            <a:ext cx="2933700" cy="127000"/>
          </a:xfrm>
          <a:prstGeom prst="rect">
            <a:avLst/>
          </a:prstGeom>
        </p:spPr>
      </p:pic>
      <p:sp>
        <p:nvSpPr>
          <p:cNvPr id="25"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314893725"/>
      </p:ext>
    </p:extLst>
  </p:cSld>
  <p:clrMap bg1="lt1" tx1="dk1" bg2="lt2" tx2="dk2" accent1="accent1" accent2="accent2" accent3="accent3" accent4="accent4" accent5="accent5" accent6="accent6" hlink="hlink" folHlink="folHlink"/>
  <p:sldLayoutIdLst>
    <p:sldLayoutId id="2147483650" r:id="rId1"/>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5"/>
            <a:srcRect t="13018" r="68665"/>
            <a:stretch/>
          </p:blipFill>
          <p:spPr>
            <a:xfrm>
              <a:off x="8323018" y="0"/>
              <a:ext cx="588774" cy="928827"/>
            </a:xfrm>
            <a:prstGeom prst="rect">
              <a:avLst/>
            </a:prstGeom>
          </p:spPr>
        </p:pic>
      </p:grpSp>
      <p:sp>
        <p:nvSpPr>
          <p:cNvPr id="13" name="Rectangle 12"/>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userDrawn="1"/>
        </p:nvPicPr>
        <p:blipFill>
          <a:blip r:embed="rId6"/>
          <a:stretch>
            <a:fillRect/>
          </a:stretch>
        </p:blipFill>
        <p:spPr>
          <a:xfrm>
            <a:off x="8435975" y="6584950"/>
            <a:ext cx="2933700" cy="127000"/>
          </a:xfrm>
          <a:prstGeom prst="rect">
            <a:avLst/>
          </a:prstGeom>
        </p:spPr>
      </p:pic>
      <p:sp>
        <p:nvSpPr>
          <p:cNvPr id="24"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443137278"/>
      </p:ext>
    </p:extLst>
  </p:cSld>
  <p:clrMap bg1="lt1" tx1="dk1" bg2="lt2" tx2="dk2" accent1="accent1" accent2="accent2" accent3="accent3" accent4="accent4" accent5="accent5" accent6="accent6" hlink="hlink" folHlink="folHlink"/>
  <p:sldLayoutIdLst>
    <p:sldLayoutId id="2147483677" r:id="rId1"/>
    <p:sldLayoutId id="2147483702" r:id="rId2"/>
    <p:sldLayoutId id="2147483695" r:id="rId3"/>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6"/>
            <a:srcRect t="13018" r="68665"/>
            <a:stretch/>
          </p:blipFill>
          <p:spPr>
            <a:xfrm>
              <a:off x="8323018" y="0"/>
              <a:ext cx="588774" cy="928827"/>
            </a:xfrm>
            <a:prstGeom prst="rect">
              <a:avLst/>
            </a:prstGeom>
          </p:spPr>
        </p:pic>
      </p:grpSp>
      <p:sp>
        <p:nvSpPr>
          <p:cNvPr id="13" name="Rectangle 12"/>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userDrawn="1"/>
        </p:nvPicPr>
        <p:blipFill>
          <a:blip r:embed="rId7"/>
          <a:stretch>
            <a:fillRect/>
          </a:stretch>
        </p:blipFill>
        <p:spPr>
          <a:xfrm>
            <a:off x="8435975" y="6584950"/>
            <a:ext cx="2933700" cy="127000"/>
          </a:xfrm>
          <a:prstGeom prst="rect">
            <a:avLst/>
          </a:prstGeom>
        </p:spPr>
      </p:pic>
      <p:sp>
        <p:nvSpPr>
          <p:cNvPr id="24"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144796277"/>
      </p:ext>
    </p:extLst>
  </p:cSld>
  <p:clrMap bg1="lt1" tx1="dk1" bg2="lt2" tx2="dk2" accent1="accent1" accent2="accent2" accent3="accent3" accent4="accent4" accent5="accent5" accent6="accent6" hlink="hlink" folHlink="folHlink"/>
  <p:sldLayoutIdLst>
    <p:sldLayoutId id="2147483679" r:id="rId1"/>
    <p:sldLayoutId id="2147483685" r:id="rId2"/>
    <p:sldLayoutId id="2147483704" r:id="rId3"/>
    <p:sldLayoutId id="2147483652" r:id="rId4"/>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5072451"/>
      </p:ext>
    </p:extLst>
  </p:cSld>
  <p:clrMap bg1="lt1" tx1="dk1" bg2="lt2" tx2="dk2" accent1="accent1" accent2="accent2" accent3="accent3" accent4="accent4" accent5="accent5" accent6="accent6" hlink="hlink" folHlink="folHlink"/>
  <p:sldLayoutIdLst>
    <p:sldLayoutId id="2147483762" r:id="rId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9DD5C-ABD7-9160-7587-AEEDBDBE7163}"/>
              </a:ext>
            </a:extLst>
          </p:cNvPr>
          <p:cNvSpPr>
            <a:spLocks noGrp="1"/>
          </p:cNvSpPr>
          <p:nvPr>
            <p:ph type="ctrTitle"/>
          </p:nvPr>
        </p:nvSpPr>
        <p:spPr/>
        <p:txBody>
          <a:bodyPr/>
          <a:lstStyle/>
          <a:p>
            <a:r>
              <a:rPr lang="en-US" dirty="0"/>
              <a:t>Assignment 1 Case Study </a:t>
            </a:r>
          </a:p>
        </p:txBody>
      </p:sp>
      <p:sp>
        <p:nvSpPr>
          <p:cNvPr id="3" name="Subtitle 2">
            <a:extLst>
              <a:ext uri="{FF2B5EF4-FFF2-40B4-BE49-F238E27FC236}">
                <a16:creationId xmlns:a16="http://schemas.microsoft.com/office/drawing/2014/main" id="{4222DF6A-74FC-5F9E-E1C5-10D0CA398EE2}"/>
              </a:ext>
            </a:extLst>
          </p:cNvPr>
          <p:cNvSpPr>
            <a:spLocks noGrp="1"/>
          </p:cNvSpPr>
          <p:nvPr>
            <p:ph type="subTitle" idx="1"/>
          </p:nvPr>
        </p:nvSpPr>
        <p:spPr/>
        <p:txBody>
          <a:bodyPr/>
          <a:lstStyle/>
          <a:p>
            <a:r>
              <a:rPr lang="en-US" dirty="0"/>
              <a:t>Continental Airlines Fly high with Real Time Business Intelligence.</a:t>
            </a:r>
          </a:p>
          <a:p>
            <a:endParaRPr lang="en-US" dirty="0"/>
          </a:p>
        </p:txBody>
      </p:sp>
    </p:spTree>
    <p:extLst>
      <p:ext uri="{BB962C8B-B14F-4D97-AF65-F5344CB8AC3E}">
        <p14:creationId xmlns:p14="http://schemas.microsoft.com/office/powerpoint/2010/main" val="1841656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8956B-1D55-B6AF-175C-251CCCC91296}"/>
              </a:ext>
            </a:extLst>
          </p:cNvPr>
          <p:cNvSpPr>
            <a:spLocks noGrp="1"/>
          </p:cNvSpPr>
          <p:nvPr>
            <p:ph type="title"/>
          </p:nvPr>
        </p:nvSpPr>
        <p:spPr>
          <a:xfrm>
            <a:off x="837981" y="172010"/>
            <a:ext cx="2839442" cy="2370531"/>
          </a:xfrm>
        </p:spPr>
        <p:txBody>
          <a:bodyPr vert="horz" lIns="91416" tIns="45708" rIns="91416" bIns="45708" rtlCol="0" anchor="ctr">
            <a:normAutofit/>
          </a:bodyPr>
          <a:lstStyle/>
          <a:p>
            <a:r>
              <a:rPr lang="en-US" sz="3199" dirty="0">
                <a:solidFill>
                  <a:srgbClr val="FFFFFF"/>
                </a:solidFill>
                <a:latin typeface="+mj-lt"/>
                <a:cs typeface="+mj-cs"/>
              </a:rPr>
              <a:t>Data Warehouse Architecture</a:t>
            </a:r>
          </a:p>
        </p:txBody>
      </p:sp>
      <p:pic>
        <p:nvPicPr>
          <p:cNvPr id="4" name="Content Placeholder 3">
            <a:extLst>
              <a:ext uri="{FF2B5EF4-FFF2-40B4-BE49-F238E27FC236}">
                <a16:creationId xmlns:a16="http://schemas.microsoft.com/office/drawing/2014/main" id="{6E12CA09-1D8D-C63C-6301-22FEF5D50B7A}"/>
              </a:ext>
            </a:extLst>
          </p:cNvPr>
          <p:cNvPicPr>
            <a:picLocks noGrp="1" noChangeAspect="1"/>
          </p:cNvPicPr>
          <p:nvPr>
            <p:ph idx="1"/>
          </p:nvPr>
        </p:nvPicPr>
        <p:blipFill rotWithShape="1">
          <a:blip r:embed="rId2"/>
          <a:srcRect t="6445"/>
          <a:stretch/>
        </p:blipFill>
        <p:spPr>
          <a:xfrm>
            <a:off x="4206837" y="1385008"/>
            <a:ext cx="7345624" cy="4088959"/>
          </a:xfrm>
          <a:prstGeom prst="rect">
            <a:avLst/>
          </a:prstGeom>
        </p:spPr>
      </p:pic>
      <p:sp>
        <p:nvSpPr>
          <p:cNvPr id="5" name="TextBox 4">
            <a:extLst>
              <a:ext uri="{FF2B5EF4-FFF2-40B4-BE49-F238E27FC236}">
                <a16:creationId xmlns:a16="http://schemas.microsoft.com/office/drawing/2014/main" id="{E6BCB54A-7E65-5010-0B1F-EBEBFD47B322}"/>
              </a:ext>
            </a:extLst>
          </p:cNvPr>
          <p:cNvSpPr txBox="1"/>
          <p:nvPr/>
        </p:nvSpPr>
        <p:spPr>
          <a:xfrm>
            <a:off x="494522" y="821094"/>
            <a:ext cx="2640564" cy="1569660"/>
          </a:xfrm>
          <a:prstGeom prst="rect">
            <a:avLst/>
          </a:prstGeom>
          <a:noFill/>
        </p:spPr>
        <p:txBody>
          <a:bodyPr wrap="square">
            <a:spAutoFit/>
          </a:bodyPr>
          <a:lstStyle/>
          <a:p>
            <a:r>
              <a:rPr lang="en-US" sz="3200" b="1" kern="1200" dirty="0">
                <a:latin typeface="+mj-lt"/>
                <a:ea typeface="+mj-ea"/>
                <a:cs typeface="+mj-cs"/>
              </a:rPr>
              <a:t>Data Warehouse Architecture</a:t>
            </a:r>
            <a:endParaRPr lang="en-US" sz="3200" b="1" dirty="0"/>
          </a:p>
        </p:txBody>
      </p:sp>
    </p:spTree>
    <p:extLst>
      <p:ext uri="{BB962C8B-B14F-4D97-AF65-F5344CB8AC3E}">
        <p14:creationId xmlns:p14="http://schemas.microsoft.com/office/powerpoint/2010/main" val="17215530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A41FC-1AE9-C330-1831-AE6C352B87E4}"/>
              </a:ext>
            </a:extLst>
          </p:cNvPr>
          <p:cNvSpPr>
            <a:spLocks noGrp="1"/>
          </p:cNvSpPr>
          <p:nvPr>
            <p:ph type="title"/>
          </p:nvPr>
        </p:nvSpPr>
        <p:spPr>
          <a:xfrm>
            <a:off x="841029" y="549390"/>
            <a:ext cx="3599922" cy="5430122"/>
          </a:xfrm>
        </p:spPr>
        <p:txBody>
          <a:bodyPr>
            <a:normAutofit/>
          </a:bodyPr>
          <a:lstStyle/>
          <a:p>
            <a:r>
              <a:rPr lang="en-US" sz="4800" dirty="0">
                <a:latin typeface="+mj-lt"/>
              </a:rPr>
              <a:t>Data Warehouse Architecture</a:t>
            </a:r>
            <a:endParaRPr lang="en-US" sz="4800" dirty="0"/>
          </a:p>
        </p:txBody>
      </p:sp>
      <p:sp>
        <p:nvSpPr>
          <p:cNvPr id="3" name="Content Placeholder 2">
            <a:extLst>
              <a:ext uri="{FF2B5EF4-FFF2-40B4-BE49-F238E27FC236}">
                <a16:creationId xmlns:a16="http://schemas.microsoft.com/office/drawing/2014/main" id="{8F4B76CF-3EDC-5F5F-F82D-8E24B4B26BCE}"/>
              </a:ext>
            </a:extLst>
          </p:cNvPr>
          <p:cNvSpPr>
            <a:spLocks noGrp="1"/>
          </p:cNvSpPr>
          <p:nvPr>
            <p:ph idx="1"/>
          </p:nvPr>
        </p:nvSpPr>
        <p:spPr>
          <a:xfrm>
            <a:off x="5125083" y="552840"/>
            <a:ext cx="6222714" cy="5430122"/>
          </a:xfrm>
        </p:spPr>
        <p:txBody>
          <a:bodyPr anchor="ctr">
            <a:normAutofit/>
          </a:bodyPr>
          <a:lstStyle/>
          <a:p>
            <a:pPr marL="457063" indent="-457063">
              <a:spcBef>
                <a:spcPts val="0"/>
              </a:spcBef>
              <a:buFont typeface="Wingdings" panose="05000000000000000000" pitchFamily="2" charset="2"/>
              <a:buChar char="§"/>
            </a:pPr>
            <a:r>
              <a:rPr lang="en-US" sz="2199" dirty="0">
                <a:latin typeface="Times New Roman" panose="02020603050405020304" pitchFamily="18" charset="0"/>
                <a:ea typeface="Calibri" panose="020F0502020204030204" pitchFamily="34" charset="0"/>
                <a:cs typeface="Times New Roman" panose="02020603050405020304" pitchFamily="18" charset="0"/>
              </a:rPr>
              <a:t>The basic architecture of the data warehouse is shown in  the figure above, Data from 25 internal operational systems (e.g., the reservations system) and two external data sources (e.g., standard airport codes) are loaded into the data warehouse.</a:t>
            </a:r>
          </a:p>
          <a:p>
            <a:pPr marL="457063" indent="-457063">
              <a:spcBef>
                <a:spcPts val="0"/>
              </a:spcBef>
              <a:buFont typeface="Wingdings" panose="05000000000000000000" pitchFamily="2" charset="2"/>
              <a:buChar char="§"/>
            </a:pPr>
            <a:r>
              <a:rPr lang="en-US" sz="2199" dirty="0">
                <a:latin typeface="Times New Roman" panose="02020603050405020304" pitchFamily="18" charset="0"/>
                <a:ea typeface="Calibri" panose="020F0502020204030204" pitchFamily="34" charset="0"/>
                <a:cs typeface="Times New Roman" panose="02020603050405020304" pitchFamily="18" charset="0"/>
              </a:rPr>
              <a:t>Some of these sources are loaded in real-time and others in batch, based on the capabilities of the source and the business need</a:t>
            </a:r>
          </a:p>
          <a:p>
            <a:pPr marL="457063" indent="-457063">
              <a:buFont typeface="Wingdings" panose="05000000000000000000" pitchFamily="2" charset="2"/>
              <a:buChar char="§"/>
            </a:pPr>
            <a:r>
              <a:rPr lang="en-US" sz="2199" dirty="0">
                <a:latin typeface="Times New Roman" panose="02020603050405020304" pitchFamily="18" charset="0"/>
                <a:cs typeface="Times New Roman" panose="02020603050405020304" pitchFamily="18" charset="0"/>
              </a:rPr>
              <a:t>Other data sources are pushed real-time by the sources themselves, triggered by events.</a:t>
            </a:r>
            <a:endParaRPr lang="en-US" sz="2199" dirty="0">
              <a:latin typeface="Times New Roman" panose="02020603050405020304" pitchFamily="18" charset="0"/>
              <a:ea typeface="Calibri" panose="020F0502020204030204" pitchFamily="34" charset="0"/>
              <a:cs typeface="Times New Roman" panose="02020603050405020304" pitchFamily="18" charset="0"/>
            </a:endParaRPr>
          </a:p>
          <a:p>
            <a:endParaRPr lang="en-US" sz="2199" dirty="0"/>
          </a:p>
        </p:txBody>
      </p:sp>
    </p:spTree>
    <p:extLst>
      <p:ext uri="{BB962C8B-B14F-4D97-AF65-F5344CB8AC3E}">
        <p14:creationId xmlns:p14="http://schemas.microsoft.com/office/powerpoint/2010/main" val="3384103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FA8212-5EB0-B470-DA99-5E2680A8E34D}"/>
              </a:ext>
            </a:extLst>
          </p:cNvPr>
          <p:cNvSpPr>
            <a:spLocks noGrp="1"/>
          </p:cNvSpPr>
          <p:nvPr>
            <p:ph idx="1"/>
          </p:nvPr>
        </p:nvSpPr>
        <p:spPr>
          <a:xfrm>
            <a:off x="727598" y="457975"/>
            <a:ext cx="10623245" cy="5718273"/>
          </a:xfrm>
        </p:spPr>
        <p:txBody>
          <a:bodyPr/>
          <a:lstStyle/>
          <a:p>
            <a:pPr marL="0" indent="0">
              <a:buNone/>
            </a:pPr>
            <a:r>
              <a:rPr lang="en-IN" sz="3199" b="1" dirty="0"/>
              <a:t>Data Warehouse Governance:</a:t>
            </a:r>
          </a:p>
          <a:p>
            <a:pPr marL="0" indent="0">
              <a:buNone/>
            </a:pPr>
            <a:r>
              <a:rPr lang="en-IN" sz="2799" dirty="0"/>
              <a:t>This is a 30 strong group from different business areas, who are responsible for </a:t>
            </a:r>
          </a:p>
          <a:p>
            <a:pPr marL="0" indent="0">
              <a:buNone/>
            </a:pPr>
            <a:endParaRPr lang="en-IN" sz="2799" dirty="0"/>
          </a:p>
          <a:p>
            <a:endParaRPr lang="en-US" dirty="0"/>
          </a:p>
        </p:txBody>
      </p:sp>
      <p:graphicFrame>
        <p:nvGraphicFramePr>
          <p:cNvPr id="2" name="Diagram 1">
            <a:extLst>
              <a:ext uri="{FF2B5EF4-FFF2-40B4-BE49-F238E27FC236}">
                <a16:creationId xmlns:a16="http://schemas.microsoft.com/office/drawing/2014/main" id="{17F9F87E-2B1F-DD3B-25D8-A6019C09E0CB}"/>
              </a:ext>
            </a:extLst>
          </p:cNvPr>
          <p:cNvGraphicFramePr/>
          <p:nvPr>
            <p:extLst>
              <p:ext uri="{D42A27DB-BD31-4B8C-83A1-F6EECF244321}">
                <p14:modId xmlns:p14="http://schemas.microsoft.com/office/powerpoint/2010/main" val="2657035133"/>
              </p:ext>
            </p:extLst>
          </p:nvPr>
        </p:nvGraphicFramePr>
        <p:xfrm>
          <a:off x="1511559" y="2332654"/>
          <a:ext cx="8645795" cy="3804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44482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BD023-27F1-8827-D6A2-2B52BB906977}"/>
              </a:ext>
            </a:extLst>
          </p:cNvPr>
          <p:cNvSpPr>
            <a:spLocks noGrp="1"/>
          </p:cNvSpPr>
          <p:nvPr>
            <p:ph type="title"/>
          </p:nvPr>
        </p:nvSpPr>
        <p:spPr>
          <a:xfrm>
            <a:off x="524604" y="621124"/>
            <a:ext cx="3807276" cy="5503254"/>
          </a:xfrm>
        </p:spPr>
        <p:txBody>
          <a:bodyPr>
            <a:normAutofit/>
          </a:bodyPr>
          <a:lstStyle/>
          <a:p>
            <a:r>
              <a:rPr lang="en-IN" sz="5998">
                <a:solidFill>
                  <a:schemeClr val="bg1"/>
                </a:solidFill>
                <a:latin typeface="+mj-lt"/>
              </a:rPr>
              <a:t>Benefits of Business Intelligence</a:t>
            </a:r>
            <a:endParaRPr lang="en-US" sz="5998">
              <a:solidFill>
                <a:schemeClr val="bg1"/>
              </a:solidFill>
            </a:endParaRPr>
          </a:p>
        </p:txBody>
      </p:sp>
      <p:graphicFrame>
        <p:nvGraphicFramePr>
          <p:cNvPr id="5" name="Content Placeholder 2">
            <a:extLst>
              <a:ext uri="{FF2B5EF4-FFF2-40B4-BE49-F238E27FC236}">
                <a16:creationId xmlns:a16="http://schemas.microsoft.com/office/drawing/2014/main" id="{77D28E13-2167-6069-B42C-7408CD24ED47}"/>
              </a:ext>
            </a:extLst>
          </p:cNvPr>
          <p:cNvGraphicFramePr>
            <a:graphicFrameLocks noGrp="1"/>
          </p:cNvGraphicFramePr>
          <p:nvPr>
            <p:ph idx="1"/>
          </p:nvPr>
        </p:nvGraphicFramePr>
        <p:xfrm>
          <a:off x="5466964" y="621124"/>
          <a:ext cx="6262009" cy="55032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790DA24E-2AFF-DB59-8A1F-57CEC35EBE09}"/>
              </a:ext>
            </a:extLst>
          </p:cNvPr>
          <p:cNvSpPr txBox="1"/>
          <p:nvPr/>
        </p:nvSpPr>
        <p:spPr>
          <a:xfrm>
            <a:off x="524604" y="1035698"/>
            <a:ext cx="4159363" cy="1077218"/>
          </a:xfrm>
          <a:prstGeom prst="rect">
            <a:avLst/>
          </a:prstGeom>
          <a:noFill/>
        </p:spPr>
        <p:txBody>
          <a:bodyPr wrap="square">
            <a:spAutoFit/>
          </a:bodyPr>
          <a:lstStyle/>
          <a:p>
            <a:r>
              <a:rPr lang="en-IN" sz="3200" b="1" dirty="0">
                <a:latin typeface="+mj-lt"/>
              </a:rPr>
              <a:t>Benefits of Business Intelligence</a:t>
            </a:r>
            <a:endParaRPr lang="en-US" sz="3200" b="1" dirty="0"/>
          </a:p>
        </p:txBody>
      </p:sp>
    </p:spTree>
    <p:extLst>
      <p:ext uri="{BB962C8B-B14F-4D97-AF65-F5344CB8AC3E}">
        <p14:creationId xmlns:p14="http://schemas.microsoft.com/office/powerpoint/2010/main" val="2349728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AD354D-9D95-AD42-8514-E1EADE2EAACB}"/>
              </a:ext>
            </a:extLst>
          </p:cNvPr>
          <p:cNvSpPr>
            <a:spLocks noGrp="1"/>
          </p:cNvSpPr>
          <p:nvPr>
            <p:ph type="title"/>
          </p:nvPr>
        </p:nvSpPr>
        <p:spPr>
          <a:xfrm>
            <a:off x="1371242" y="295355"/>
            <a:ext cx="9893374" cy="1033400"/>
          </a:xfrm>
        </p:spPr>
        <p:txBody>
          <a:bodyPr>
            <a:normAutofit fontScale="90000"/>
          </a:bodyPr>
          <a:lstStyle/>
          <a:p>
            <a:r>
              <a:rPr lang="en-US" sz="3999">
                <a:solidFill>
                  <a:srgbClr val="FFFFFF"/>
                </a:solidFill>
              </a:rPr>
              <a:t>Three Initial Datawarehouse Applications</a:t>
            </a:r>
          </a:p>
        </p:txBody>
      </p:sp>
      <p:sp>
        <p:nvSpPr>
          <p:cNvPr id="3" name="Content Placeholder 2">
            <a:extLst>
              <a:ext uri="{FF2B5EF4-FFF2-40B4-BE49-F238E27FC236}">
                <a16:creationId xmlns:a16="http://schemas.microsoft.com/office/drawing/2014/main" id="{B864D62C-52C0-63BF-571B-623033EADAAA}"/>
              </a:ext>
            </a:extLst>
          </p:cNvPr>
          <p:cNvSpPr>
            <a:spLocks noGrp="1"/>
          </p:cNvSpPr>
          <p:nvPr>
            <p:ph idx="1"/>
          </p:nvPr>
        </p:nvSpPr>
        <p:spPr>
          <a:xfrm>
            <a:off x="459231" y="1623215"/>
            <a:ext cx="10633510" cy="5072009"/>
          </a:xfrm>
        </p:spPr>
        <p:txBody>
          <a:bodyPr anchor="ctr">
            <a:normAutofit/>
          </a:bodyPr>
          <a:lstStyle/>
          <a:p>
            <a:r>
              <a:rPr lang="en-US" sz="1799" b="1" dirty="0">
                <a:latin typeface="Times New Roman" panose="02020603050405020304" pitchFamily="18" charset="0"/>
                <a:ea typeface="Calibri" panose="020F0502020204030204" pitchFamily="34" charset="0"/>
                <a:cs typeface="Times New Roman" panose="02020603050405020304" pitchFamily="18" charset="0"/>
              </a:rPr>
              <a:t>Demand-driven Dispatch</a:t>
            </a:r>
            <a:r>
              <a:rPr lang="en-US" sz="1799" dirty="0">
                <a:latin typeface="Times New Roman" panose="02020603050405020304" pitchFamily="18" charset="0"/>
                <a:ea typeface="Calibri" panose="020F0502020204030204" pitchFamily="34" charset="0"/>
                <a:cs typeface="Times New Roman" panose="02020603050405020304" pitchFamily="18" charset="0"/>
              </a:rPr>
              <a:t> - After the data warehouse, Continental created Demand-driven Dispatch, an application that takes forecast information from the revenue management data mart (which is integrated with the enterprise data warehouse) and flight schedule data from the data warehouse, and identifies opportunities for maximizing aircraft usage. The application identifies opportunities to make short-term adjustments that do not disrupt operations</a:t>
            </a:r>
          </a:p>
          <a:p>
            <a:r>
              <a:rPr lang="en-US" sz="1799" b="1" dirty="0">
                <a:latin typeface="Times New Roman" panose="02020603050405020304" pitchFamily="18" charset="0"/>
                <a:ea typeface="Calibri" panose="020F0502020204030204" pitchFamily="34" charset="0"/>
                <a:cs typeface="Times New Roman" panose="02020603050405020304" pitchFamily="18" charset="0"/>
              </a:rPr>
              <a:t>Good Will Letters</a:t>
            </a:r>
            <a:r>
              <a:rPr lang="en-US" sz="1799" dirty="0">
                <a:latin typeface="Times New Roman" panose="02020603050405020304" pitchFamily="18" charset="0"/>
                <a:ea typeface="Calibri" panose="020F0502020204030204" pitchFamily="34" charset="0"/>
                <a:cs typeface="Times New Roman" panose="02020603050405020304" pitchFamily="18" charset="0"/>
              </a:rPr>
              <a:t> - The marketing department pulled this data from the warehouse and divided a sample of these high-value Continental customers into three groups. When individuals were delayed more than 90 minutes, one group received a form letter apologizing, a second group received the letter and a trial membership to the President’s Club (or some other form of compensation), and a third group received no letter. Customers who received regular written communication spent 8 percent more in the next 12 months. </a:t>
            </a:r>
          </a:p>
          <a:p>
            <a:r>
              <a:rPr lang="en-US" sz="1799" b="1" dirty="0">
                <a:latin typeface="Times New Roman" panose="02020603050405020304" pitchFamily="18" charset="0"/>
                <a:ea typeface="Calibri" panose="020F0502020204030204" pitchFamily="34" charset="0"/>
                <a:cs typeface="Times New Roman" panose="02020603050405020304" pitchFamily="18" charset="0"/>
              </a:rPr>
              <a:t>Group Snoop</a:t>
            </a:r>
            <a:r>
              <a:rPr lang="en-US" sz="1799" dirty="0">
                <a:latin typeface="Times New Roman" panose="02020603050405020304" pitchFamily="18" charset="0"/>
                <a:ea typeface="Calibri" panose="020F0502020204030204" pitchFamily="34" charset="0"/>
                <a:cs typeface="Times New Roman" panose="02020603050405020304" pitchFamily="18" charset="0"/>
              </a:rPr>
              <a:t> refers to a fare rule and contract compliance application that attempts to reduce the risk of flight “no shows.” Using booking and agency data from the warehouse, this application sorts by booking agent and travel agent and then queries all groups of less than ten and identifies the same travel agent ID and itinerary. Continental can then assess seat inventory more accurately and get travel agents to comply with group booking requirements. Group Snoop has provided an annualized savings of $2 million for Continental.</a:t>
            </a:r>
          </a:p>
          <a:p>
            <a:endParaRPr lang="en-US" sz="1600" dirty="0"/>
          </a:p>
        </p:txBody>
      </p:sp>
      <p:sp>
        <p:nvSpPr>
          <p:cNvPr id="5" name="TextBox 4">
            <a:extLst>
              <a:ext uri="{FF2B5EF4-FFF2-40B4-BE49-F238E27FC236}">
                <a16:creationId xmlns:a16="http://schemas.microsoft.com/office/drawing/2014/main" id="{9BBF3E1B-1BF0-151E-85A6-87B28322AAC1}"/>
              </a:ext>
            </a:extLst>
          </p:cNvPr>
          <p:cNvSpPr txBox="1"/>
          <p:nvPr/>
        </p:nvSpPr>
        <p:spPr>
          <a:xfrm>
            <a:off x="924209" y="627389"/>
            <a:ext cx="7030138" cy="461665"/>
          </a:xfrm>
          <a:prstGeom prst="rect">
            <a:avLst/>
          </a:prstGeom>
          <a:noFill/>
        </p:spPr>
        <p:txBody>
          <a:bodyPr wrap="square">
            <a:spAutoFit/>
          </a:bodyPr>
          <a:lstStyle/>
          <a:p>
            <a:r>
              <a:rPr lang="en-US" sz="2400" b="1" dirty="0"/>
              <a:t>Three Initial Datawarehouse Applications</a:t>
            </a:r>
          </a:p>
        </p:txBody>
      </p:sp>
    </p:spTree>
    <p:extLst>
      <p:ext uri="{BB962C8B-B14F-4D97-AF65-F5344CB8AC3E}">
        <p14:creationId xmlns:p14="http://schemas.microsoft.com/office/powerpoint/2010/main" val="22531918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1001F-4CD5-64F1-814F-0E600CBE8AF1}"/>
              </a:ext>
            </a:extLst>
          </p:cNvPr>
          <p:cNvSpPr>
            <a:spLocks noGrp="1"/>
          </p:cNvSpPr>
          <p:nvPr>
            <p:ph type="title"/>
          </p:nvPr>
        </p:nvSpPr>
        <p:spPr/>
        <p:txBody>
          <a:bodyPr/>
          <a:lstStyle/>
          <a:p>
            <a:r>
              <a:rPr lang="en-IN" dirty="0"/>
              <a:t>Lesson #1: Prepare Early for Real-Time BI Processes</a:t>
            </a:r>
          </a:p>
        </p:txBody>
      </p:sp>
      <p:sp>
        <p:nvSpPr>
          <p:cNvPr id="3" name="Content Placeholder 2">
            <a:extLst>
              <a:ext uri="{FF2B5EF4-FFF2-40B4-BE49-F238E27FC236}">
                <a16:creationId xmlns:a16="http://schemas.microsoft.com/office/drawing/2014/main" id="{07E1E32A-FC1D-30DD-0A87-E6B55D50F04E}"/>
              </a:ext>
            </a:extLst>
          </p:cNvPr>
          <p:cNvSpPr>
            <a:spLocks noGrp="1"/>
          </p:cNvSpPr>
          <p:nvPr>
            <p:ph idx="1"/>
          </p:nvPr>
        </p:nvSpPr>
        <p:spPr/>
        <p:txBody>
          <a:bodyPr>
            <a:normAutofit fontScale="25000" lnSpcReduction="20000"/>
          </a:bodyPr>
          <a:lstStyle/>
          <a:p>
            <a:pPr marL="0" indent="0">
              <a:buNone/>
            </a:pPr>
            <a:endParaRPr lang="en-US" dirty="0"/>
          </a:p>
        </p:txBody>
      </p:sp>
      <p:sp>
        <p:nvSpPr>
          <p:cNvPr id="4" name="TextBox 3">
            <a:extLst>
              <a:ext uri="{FF2B5EF4-FFF2-40B4-BE49-F238E27FC236}">
                <a16:creationId xmlns:a16="http://schemas.microsoft.com/office/drawing/2014/main" id="{A9EE98D7-6D3F-0A1E-22B4-16458D58DF72}"/>
              </a:ext>
            </a:extLst>
          </p:cNvPr>
          <p:cNvSpPr txBox="1"/>
          <p:nvPr/>
        </p:nvSpPr>
        <p:spPr>
          <a:xfrm>
            <a:off x="363603" y="1120675"/>
            <a:ext cx="10519987" cy="2031325"/>
          </a:xfrm>
          <a:prstGeom prst="rect">
            <a:avLst/>
          </a:prstGeom>
          <a:noFill/>
        </p:spPr>
        <p:txBody>
          <a:bodyPr wrap="square" rtlCol="0">
            <a:spAutoFit/>
          </a:bodyPr>
          <a:lstStyle/>
          <a:p>
            <a:pPr marL="285750" indent="-285750">
              <a:buFont typeface="Arial" panose="020B0604020202020204" pitchFamily="34" charset="0"/>
              <a:buChar char="•"/>
            </a:pPr>
            <a:r>
              <a:rPr lang="en-US" dirty="0"/>
              <a:t>Data Warehousing activities on their own only allow for the storage and retrieval of information</a:t>
            </a:r>
          </a:p>
          <a:p>
            <a:pPr marL="285750" indent="-285750">
              <a:buFont typeface="Arial" panose="020B0604020202020204" pitchFamily="34" charset="0"/>
              <a:buChar char="•"/>
            </a:pPr>
            <a:r>
              <a:rPr lang="en-US" dirty="0"/>
              <a:t>Manually updated data causes a bottleneck in actively using the data that grows exponentially longer the larger your business, and by extent database, gets.</a:t>
            </a:r>
          </a:p>
          <a:p>
            <a:pPr marL="285750" indent="-285750">
              <a:buFont typeface="Arial" panose="020B0604020202020204" pitchFamily="34" charset="0"/>
              <a:buChar char="•"/>
            </a:pPr>
            <a:r>
              <a:rPr lang="en-US" dirty="0"/>
              <a:t>Goal of businesses are to maximize profits, which requires growth and will eventually guarantee the bottleneck becomes unbearable</a:t>
            </a:r>
          </a:p>
          <a:p>
            <a:pPr marL="285750" indent="-285750">
              <a:buFont typeface="Arial" panose="020B0604020202020204" pitchFamily="34" charset="0"/>
              <a:buChar char="•"/>
            </a:pPr>
            <a:r>
              <a:rPr lang="en-US" i="1" dirty="0"/>
              <a:t>Real-Time Business Intelligence services will be required eventually in a business’ lifetime</a:t>
            </a:r>
          </a:p>
          <a:p>
            <a:endParaRPr lang="en-US" dirty="0"/>
          </a:p>
        </p:txBody>
      </p:sp>
    </p:spTree>
    <p:extLst>
      <p:ext uri="{BB962C8B-B14F-4D97-AF65-F5344CB8AC3E}">
        <p14:creationId xmlns:p14="http://schemas.microsoft.com/office/powerpoint/2010/main" val="25289487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8DCEF-E133-7D16-254F-F8245D49FB4F}"/>
              </a:ext>
            </a:extLst>
          </p:cNvPr>
          <p:cNvSpPr>
            <a:spLocks noGrp="1"/>
          </p:cNvSpPr>
          <p:nvPr>
            <p:ph type="title"/>
          </p:nvPr>
        </p:nvSpPr>
        <p:spPr/>
        <p:txBody>
          <a:bodyPr/>
          <a:lstStyle/>
          <a:p>
            <a:r>
              <a:rPr lang="en-US" dirty="0"/>
              <a:t>Lesson #2: Some Data Should NOT be Real-Time</a:t>
            </a:r>
          </a:p>
        </p:txBody>
      </p:sp>
      <p:sp>
        <p:nvSpPr>
          <p:cNvPr id="3" name="Content Placeholder 2">
            <a:extLst>
              <a:ext uri="{FF2B5EF4-FFF2-40B4-BE49-F238E27FC236}">
                <a16:creationId xmlns:a16="http://schemas.microsoft.com/office/drawing/2014/main" id="{71EA0028-CF2C-25C4-8ACB-27D75D9BD001}"/>
              </a:ext>
            </a:extLst>
          </p:cNvPr>
          <p:cNvSpPr>
            <a:spLocks noGrp="1"/>
          </p:cNvSpPr>
          <p:nvPr>
            <p:ph idx="1"/>
          </p:nvPr>
        </p:nvSpPr>
        <p:spPr/>
        <p:txBody>
          <a:bodyPr/>
          <a:lstStyle/>
          <a:p>
            <a:pPr marL="0" indent="0">
              <a:buNone/>
            </a:pPr>
            <a:endParaRPr lang="en-US" i="1" dirty="0"/>
          </a:p>
        </p:txBody>
      </p:sp>
      <p:sp>
        <p:nvSpPr>
          <p:cNvPr id="5" name="TextBox 4">
            <a:extLst>
              <a:ext uri="{FF2B5EF4-FFF2-40B4-BE49-F238E27FC236}">
                <a16:creationId xmlns:a16="http://schemas.microsoft.com/office/drawing/2014/main" id="{E0E3318F-D374-A8A9-A508-3BE020D99F41}"/>
              </a:ext>
            </a:extLst>
          </p:cNvPr>
          <p:cNvSpPr txBox="1"/>
          <p:nvPr/>
        </p:nvSpPr>
        <p:spPr>
          <a:xfrm>
            <a:off x="680225" y="1099275"/>
            <a:ext cx="10125307" cy="2585323"/>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Data requires resources to store and sort, making it accessible and updated in real-time takes even more resources</a:t>
            </a:r>
          </a:p>
          <a:p>
            <a:pPr marL="285750" indent="-285750">
              <a:buFont typeface="Arial" panose="020B0604020202020204" pitchFamily="34" charset="0"/>
              <a:buChar char="•"/>
            </a:pPr>
            <a:r>
              <a:rPr lang="en-US" dirty="0"/>
              <a:t>Depending on the business, some data benefits greatly from being stored in real-time (Continental and itinerary of booked flights), but sometimes there can be no benefit from switching the data to real-time storage such as data that is rarely updated (quarterly earnings).</a:t>
            </a:r>
          </a:p>
          <a:p>
            <a:pPr marL="285750" indent="-285750">
              <a:buFont typeface="Arial" panose="020B0604020202020204" pitchFamily="34" charset="0"/>
              <a:buChar char="•"/>
            </a:pPr>
            <a:r>
              <a:rPr lang="en-US" i="1" dirty="0"/>
              <a:t>Making this type of data accessible and updated in real-time is redundant, and results in a loss of resources</a:t>
            </a:r>
          </a:p>
          <a:p>
            <a:endParaRPr lang="en-US" dirty="0"/>
          </a:p>
        </p:txBody>
      </p:sp>
    </p:spTree>
    <p:extLst>
      <p:ext uri="{BB962C8B-B14F-4D97-AF65-F5344CB8AC3E}">
        <p14:creationId xmlns:p14="http://schemas.microsoft.com/office/powerpoint/2010/main" val="13330515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0C9D8-4EAF-522C-38F5-61E813693C6B}"/>
              </a:ext>
            </a:extLst>
          </p:cNvPr>
          <p:cNvSpPr>
            <a:spLocks noGrp="1"/>
          </p:cNvSpPr>
          <p:nvPr>
            <p:ph type="title"/>
          </p:nvPr>
        </p:nvSpPr>
        <p:spPr/>
        <p:txBody>
          <a:bodyPr/>
          <a:lstStyle/>
          <a:p>
            <a:r>
              <a:rPr lang="en-US" dirty="0"/>
              <a:t>Lesson #3: Business and IT Departments should be in Sync</a:t>
            </a:r>
          </a:p>
        </p:txBody>
      </p:sp>
      <p:sp>
        <p:nvSpPr>
          <p:cNvPr id="3" name="Content Placeholder 2">
            <a:extLst>
              <a:ext uri="{FF2B5EF4-FFF2-40B4-BE49-F238E27FC236}">
                <a16:creationId xmlns:a16="http://schemas.microsoft.com/office/drawing/2014/main" id="{FEB410BE-88D0-E8AA-85A5-C9A0E8606D34}"/>
              </a:ext>
            </a:extLst>
          </p:cNvPr>
          <p:cNvSpPr>
            <a:spLocks noGrp="1"/>
          </p:cNvSpPr>
          <p:nvPr>
            <p:ph idx="1"/>
          </p:nvPr>
        </p:nvSpPr>
        <p:spPr/>
        <p:txBody>
          <a:bodyPr>
            <a:normAutofit fontScale="25000" lnSpcReduction="20000"/>
          </a:bodyPr>
          <a:lstStyle/>
          <a:p>
            <a:endParaRPr lang="en-US" dirty="0"/>
          </a:p>
        </p:txBody>
      </p:sp>
      <p:sp>
        <p:nvSpPr>
          <p:cNvPr id="4" name="TextBox 3">
            <a:extLst>
              <a:ext uri="{FF2B5EF4-FFF2-40B4-BE49-F238E27FC236}">
                <a16:creationId xmlns:a16="http://schemas.microsoft.com/office/drawing/2014/main" id="{8667C449-55AF-B4D3-612A-3E37E29DFAD8}"/>
              </a:ext>
            </a:extLst>
          </p:cNvPr>
          <p:cNvSpPr txBox="1"/>
          <p:nvPr/>
        </p:nvSpPr>
        <p:spPr>
          <a:xfrm>
            <a:off x="702528" y="1616926"/>
            <a:ext cx="895443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Business decisions directly impact the management of data warehousing (funding, change in strategy), and the IT department plays a key role in Business operations (market analysis, performance evaluation, </a:t>
            </a:r>
            <a:r>
              <a:rPr lang="en-US" i="1" dirty="0"/>
              <a:t>information for decision</a:t>
            </a:r>
            <a:r>
              <a:rPr lang="en-US" dirty="0"/>
              <a:t>)</a:t>
            </a:r>
          </a:p>
          <a:p>
            <a:pPr marL="285750" indent="-285750">
              <a:buFont typeface="Arial" panose="020B0604020202020204" pitchFamily="34" charset="0"/>
              <a:buChar char="•"/>
            </a:pPr>
            <a:r>
              <a:rPr lang="en-US" dirty="0"/>
              <a:t>Strategic decisions made by corporate departments can have a heavy impact on IT operations, negative OR positive (Continental response priority)</a:t>
            </a:r>
          </a:p>
          <a:p>
            <a:pPr marL="285750" indent="-285750">
              <a:buFont typeface="Arial" panose="020B0604020202020204" pitchFamily="34" charset="0"/>
              <a:buChar char="•"/>
            </a:pPr>
            <a:r>
              <a:rPr lang="en-US" dirty="0"/>
              <a:t>IT Department can function in isolation, </a:t>
            </a:r>
            <a:r>
              <a:rPr lang="en-US" i="1" dirty="0"/>
              <a:t>this can cause issues such as an internal conflict of interests and massively reduced resource efficiency within the department, and in turn the company as a whole</a:t>
            </a: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802207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7AA4C-4774-9E5B-D434-833CCDEA221E}"/>
              </a:ext>
            </a:extLst>
          </p:cNvPr>
          <p:cNvSpPr>
            <a:spLocks noGrp="1"/>
          </p:cNvSpPr>
          <p:nvPr>
            <p:ph type="title"/>
          </p:nvPr>
        </p:nvSpPr>
        <p:spPr/>
        <p:txBody>
          <a:bodyPr/>
          <a:lstStyle/>
          <a:p>
            <a:r>
              <a:rPr lang="en-US" dirty="0"/>
              <a:t>Lesson #4: Cross Understanding of Departments</a:t>
            </a:r>
          </a:p>
        </p:txBody>
      </p:sp>
      <p:sp>
        <p:nvSpPr>
          <p:cNvPr id="3" name="Content Placeholder 2">
            <a:extLst>
              <a:ext uri="{FF2B5EF4-FFF2-40B4-BE49-F238E27FC236}">
                <a16:creationId xmlns:a16="http://schemas.microsoft.com/office/drawing/2014/main" id="{42B23208-3417-A069-B01D-DFFD5C9CD356}"/>
              </a:ext>
            </a:extLst>
          </p:cNvPr>
          <p:cNvSpPr>
            <a:spLocks noGrp="1"/>
          </p:cNvSpPr>
          <p:nvPr>
            <p:ph idx="1"/>
          </p:nvPr>
        </p:nvSpPr>
        <p:spPr/>
        <p:txBody>
          <a:bodyPr>
            <a:normAutofit fontScale="25000" lnSpcReduction="20000"/>
          </a:bodyPr>
          <a:lstStyle/>
          <a:p>
            <a:pPr marL="0" indent="0">
              <a:buNone/>
            </a:pPr>
            <a:endParaRPr lang="en-US" i="1" dirty="0"/>
          </a:p>
        </p:txBody>
      </p:sp>
      <p:sp>
        <p:nvSpPr>
          <p:cNvPr id="4" name="TextBox 3">
            <a:extLst>
              <a:ext uri="{FF2B5EF4-FFF2-40B4-BE49-F238E27FC236}">
                <a16:creationId xmlns:a16="http://schemas.microsoft.com/office/drawing/2014/main" id="{51B2AD63-EF17-DDF9-4653-1B3884C669EB}"/>
              </a:ext>
            </a:extLst>
          </p:cNvPr>
          <p:cNvSpPr txBox="1"/>
          <p:nvPr/>
        </p:nvSpPr>
        <p:spPr>
          <a:xfrm>
            <a:off x="468351" y="1460809"/>
            <a:ext cx="11056066" cy="2585323"/>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Corporate workers tend to have difficulty understanding the IT world, and vice versa</a:t>
            </a:r>
          </a:p>
          <a:p>
            <a:pPr marL="285750" indent="-285750">
              <a:buFont typeface="Arial" panose="020B0604020202020204" pitchFamily="34" charset="0"/>
              <a:buChar char="•"/>
            </a:pPr>
            <a:r>
              <a:rPr lang="en-US" dirty="0"/>
              <a:t>Lack of understanding can lead to reduced efficiency, and even the complete halt of any productivity in extreme situations</a:t>
            </a:r>
          </a:p>
          <a:p>
            <a:pPr marL="285750" indent="-285750">
              <a:buFont typeface="Arial" panose="020B0604020202020204" pitchFamily="34" charset="0"/>
              <a:buChar char="•"/>
            </a:pPr>
            <a:r>
              <a:rPr lang="en-US" dirty="0"/>
              <a:t>Efforts should be made from both departments to make their work understandable to the other (Continental prototypes, graphs/charts, step-by-step business strategy plans)</a:t>
            </a:r>
          </a:p>
          <a:p>
            <a:pPr marL="285750" indent="-285750">
              <a:buFont typeface="Arial" panose="020B0604020202020204" pitchFamily="34" charset="0"/>
              <a:buChar char="•"/>
            </a:pPr>
            <a:r>
              <a:rPr lang="en-US" i="1" dirty="0"/>
              <a:t>By mixing the skill sets of the departments, there will be a massive boost of productivity and efficiency through the removal of confusion.</a:t>
            </a:r>
          </a:p>
          <a:p>
            <a:endParaRPr lang="en-US" dirty="0"/>
          </a:p>
        </p:txBody>
      </p:sp>
    </p:spTree>
    <p:extLst>
      <p:ext uri="{BB962C8B-B14F-4D97-AF65-F5344CB8AC3E}">
        <p14:creationId xmlns:p14="http://schemas.microsoft.com/office/powerpoint/2010/main" val="3179741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0621A-3343-C22B-CA6E-89B25D8ED84E}"/>
              </a:ext>
            </a:extLst>
          </p:cNvPr>
          <p:cNvSpPr>
            <a:spLocks noGrp="1"/>
          </p:cNvSpPr>
          <p:nvPr>
            <p:ph type="title"/>
          </p:nvPr>
        </p:nvSpPr>
        <p:spPr/>
        <p:txBody>
          <a:bodyPr/>
          <a:lstStyle/>
          <a:p>
            <a:r>
              <a:rPr lang="en-US" dirty="0"/>
              <a:t>Lesson #5: Align Decision Making to Support Real-Time Data</a:t>
            </a:r>
          </a:p>
        </p:txBody>
      </p:sp>
      <p:sp>
        <p:nvSpPr>
          <p:cNvPr id="3" name="Content Placeholder 2">
            <a:extLst>
              <a:ext uri="{FF2B5EF4-FFF2-40B4-BE49-F238E27FC236}">
                <a16:creationId xmlns:a16="http://schemas.microsoft.com/office/drawing/2014/main" id="{3C861D79-1178-CC5C-0DC7-5FC8F097D98C}"/>
              </a:ext>
            </a:extLst>
          </p:cNvPr>
          <p:cNvSpPr>
            <a:spLocks noGrp="1"/>
          </p:cNvSpPr>
          <p:nvPr>
            <p:ph idx="1"/>
          </p:nvPr>
        </p:nvSpPr>
        <p:spPr/>
        <p:txBody>
          <a:bodyPr/>
          <a:lstStyle/>
          <a:p>
            <a:r>
              <a:rPr lang="en-US" i="1" dirty="0"/>
              <a:t>.</a:t>
            </a:r>
            <a:endParaRPr lang="en-US" dirty="0"/>
          </a:p>
        </p:txBody>
      </p:sp>
      <p:sp>
        <p:nvSpPr>
          <p:cNvPr id="4" name="TextBox 3">
            <a:extLst>
              <a:ext uri="{FF2B5EF4-FFF2-40B4-BE49-F238E27FC236}">
                <a16:creationId xmlns:a16="http://schemas.microsoft.com/office/drawing/2014/main" id="{317B0000-6E5D-35DE-71F8-00BC86DF8AE5}"/>
              </a:ext>
            </a:extLst>
          </p:cNvPr>
          <p:cNvSpPr txBox="1"/>
          <p:nvPr/>
        </p:nvSpPr>
        <p:spPr>
          <a:xfrm>
            <a:off x="501804" y="1427356"/>
            <a:ext cx="9590049" cy="2031325"/>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 are three bottlenecks when it comes to acting on information: the time it takes to extract the data, the time to analyze the data, and the time to act on the data</a:t>
            </a:r>
          </a:p>
          <a:p>
            <a:pPr marL="285750" indent="-285750">
              <a:buFont typeface="Arial" panose="020B0604020202020204" pitchFamily="34" charset="0"/>
              <a:buChar char="•"/>
            </a:pPr>
            <a:r>
              <a:rPr lang="en-US" dirty="0"/>
              <a:t>A properly managed real-time database eliminates the first two bottlenecks; however you still need to act on the data</a:t>
            </a:r>
          </a:p>
          <a:p>
            <a:pPr marL="285750" indent="-285750">
              <a:buFont typeface="Arial" panose="020B0604020202020204" pitchFamily="34" charset="0"/>
              <a:buChar char="•"/>
            </a:pPr>
            <a:r>
              <a:rPr lang="en-US" dirty="0"/>
              <a:t>In order to properly capitalize on the efficiency of a real-time database, </a:t>
            </a:r>
            <a:r>
              <a:rPr lang="en-US" i="1" dirty="0"/>
              <a:t>a business needs their decision-making process to be flexible and incorporate said information</a:t>
            </a:r>
            <a:endParaRPr lang="en-US" dirty="0"/>
          </a:p>
        </p:txBody>
      </p:sp>
    </p:spTree>
    <p:extLst>
      <p:ext uri="{BB962C8B-B14F-4D97-AF65-F5344CB8AC3E}">
        <p14:creationId xmlns:p14="http://schemas.microsoft.com/office/powerpoint/2010/main" val="984209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F8F2E-1DD4-7BFB-286C-14C4A8ECDA1C}"/>
              </a:ext>
            </a:extLst>
          </p:cNvPr>
          <p:cNvSpPr>
            <a:spLocks noGrp="1"/>
          </p:cNvSpPr>
          <p:nvPr>
            <p:ph type="title"/>
          </p:nvPr>
        </p:nvSpPr>
        <p:spPr>
          <a:xfrm>
            <a:off x="739504" y="179266"/>
            <a:ext cx="10366076" cy="1177425"/>
          </a:xfrm>
        </p:spPr>
        <p:txBody>
          <a:bodyPr/>
          <a:lstStyle/>
          <a:p>
            <a:r>
              <a:rPr lang="en-US" b="1" dirty="0"/>
              <a:t>Overview </a:t>
            </a:r>
          </a:p>
        </p:txBody>
      </p:sp>
      <p:sp>
        <p:nvSpPr>
          <p:cNvPr id="3" name="Content Placeholder 2">
            <a:extLst>
              <a:ext uri="{FF2B5EF4-FFF2-40B4-BE49-F238E27FC236}">
                <a16:creationId xmlns:a16="http://schemas.microsoft.com/office/drawing/2014/main" id="{ABC35537-A4DB-65DB-046F-909D7189804F}"/>
              </a:ext>
            </a:extLst>
          </p:cNvPr>
          <p:cNvSpPr>
            <a:spLocks noGrp="1"/>
          </p:cNvSpPr>
          <p:nvPr>
            <p:ph idx="1"/>
          </p:nvPr>
        </p:nvSpPr>
        <p:spPr>
          <a:xfrm>
            <a:off x="739504" y="1356690"/>
            <a:ext cx="11155748" cy="5076782"/>
          </a:xfrm>
        </p:spPr>
        <p:txBody>
          <a:bodyPr>
            <a:normAutofit lnSpcReduction="10000"/>
          </a:bodyPr>
          <a:lstStyle/>
          <a:p>
            <a:r>
              <a:rPr lang="en-US" dirty="0"/>
              <a:t>Continental Airlines found in 1934 took a leap from – </a:t>
            </a:r>
          </a:p>
          <a:p>
            <a:pPr lvl="1"/>
            <a:r>
              <a:rPr lang="en-US" b="1" dirty="0"/>
              <a:t>“Worst to First” </a:t>
            </a:r>
            <a:r>
              <a:rPr lang="en-US" dirty="0"/>
              <a:t>that shook the country</a:t>
            </a:r>
          </a:p>
          <a:p>
            <a:pPr lvl="1"/>
            <a:r>
              <a:rPr lang="en-US" dirty="0"/>
              <a:t>Reinvent with </a:t>
            </a:r>
            <a:r>
              <a:rPr lang="en-IN" dirty="0"/>
              <a:t>raising the Bar from “</a:t>
            </a:r>
            <a:r>
              <a:rPr lang="en-IN" b="1" dirty="0"/>
              <a:t>First to Favourite</a:t>
            </a:r>
            <a:r>
              <a:rPr lang="en-IN" dirty="0"/>
              <a:t>” </a:t>
            </a:r>
            <a:endParaRPr lang="en-US" dirty="0"/>
          </a:p>
          <a:p>
            <a:r>
              <a:rPr lang="en-US" dirty="0"/>
              <a:t>Airline in Trouble</a:t>
            </a:r>
          </a:p>
          <a:p>
            <a:pPr lvl="1"/>
            <a:r>
              <a:rPr lang="en-IN" dirty="0"/>
              <a:t>Information Wasn’t Available </a:t>
            </a:r>
          </a:p>
          <a:p>
            <a:pPr lvl="1"/>
            <a:r>
              <a:rPr lang="en-IN" dirty="0"/>
              <a:t>lacked the corporate data infrastructure </a:t>
            </a:r>
            <a:endParaRPr lang="en-US" dirty="0"/>
          </a:p>
          <a:p>
            <a:r>
              <a:rPr lang="en-US" dirty="0"/>
              <a:t>Reason for success – </a:t>
            </a:r>
          </a:p>
          <a:p>
            <a:pPr lvl="1"/>
            <a:r>
              <a:rPr lang="en-US" dirty="0"/>
              <a:t>Built in-house real time Data warehousing &amp; Business Intelligence(BI) Tools</a:t>
            </a:r>
          </a:p>
          <a:p>
            <a:pPr lvl="1"/>
            <a:r>
              <a:rPr lang="en-US" dirty="0"/>
              <a:t>Aggressive </a:t>
            </a:r>
            <a:r>
              <a:rPr lang="en-US" b="1" dirty="0"/>
              <a:t>Go Forward Plan </a:t>
            </a:r>
            <a:r>
              <a:rPr lang="en-US" dirty="0"/>
              <a:t>helped to achieve business excellence</a:t>
            </a:r>
          </a:p>
          <a:p>
            <a:pPr lvl="1"/>
            <a:r>
              <a:rPr lang="en-IN" dirty="0"/>
              <a:t>A re-energized workforce</a:t>
            </a:r>
            <a:endParaRPr lang="en-US" dirty="0"/>
          </a:p>
          <a:p>
            <a:pPr lvl="1"/>
            <a:r>
              <a:rPr lang="en-IN" dirty="0"/>
              <a:t>Synergies between decision support and operations</a:t>
            </a:r>
          </a:p>
          <a:p>
            <a:pPr lvl="1"/>
            <a:r>
              <a:rPr lang="en-IN" dirty="0"/>
              <a:t>changed business processes that utilize real-time data.</a:t>
            </a:r>
          </a:p>
          <a:p>
            <a:r>
              <a:rPr lang="en-IN" dirty="0"/>
              <a:t>USA’s fifth largest airline and the seventh largest in the world</a:t>
            </a:r>
          </a:p>
        </p:txBody>
      </p:sp>
    </p:spTree>
    <p:extLst>
      <p:ext uri="{BB962C8B-B14F-4D97-AF65-F5344CB8AC3E}">
        <p14:creationId xmlns:p14="http://schemas.microsoft.com/office/powerpoint/2010/main" val="2544493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67ECE-4874-CE3C-08DF-640BF73A0915}"/>
              </a:ext>
            </a:extLst>
          </p:cNvPr>
          <p:cNvSpPr>
            <a:spLocks noGrp="1"/>
          </p:cNvSpPr>
          <p:nvPr>
            <p:ph type="title"/>
          </p:nvPr>
        </p:nvSpPr>
        <p:spPr/>
        <p:txBody>
          <a:bodyPr/>
          <a:lstStyle/>
          <a:p>
            <a:r>
              <a:rPr lang="en-US" dirty="0"/>
              <a:t>Lessons in Action: Continental</a:t>
            </a:r>
          </a:p>
        </p:txBody>
      </p:sp>
      <p:sp>
        <p:nvSpPr>
          <p:cNvPr id="3" name="Content Placeholder 2">
            <a:extLst>
              <a:ext uri="{FF2B5EF4-FFF2-40B4-BE49-F238E27FC236}">
                <a16:creationId xmlns:a16="http://schemas.microsoft.com/office/drawing/2014/main" id="{95011101-6D84-BC7F-D1D8-2272DF0A92B4}"/>
              </a:ext>
            </a:extLst>
          </p:cNvPr>
          <p:cNvSpPr>
            <a:spLocks noGrp="1"/>
          </p:cNvSpPr>
          <p:nvPr>
            <p:ph idx="1"/>
          </p:nvPr>
        </p:nvSpPr>
        <p:spPr/>
        <p:txBody>
          <a:bodyPr>
            <a:normAutofit fontScale="25000" lnSpcReduction="20000"/>
          </a:bodyPr>
          <a:lstStyle/>
          <a:p>
            <a:endParaRPr lang="en-US" dirty="0"/>
          </a:p>
        </p:txBody>
      </p:sp>
      <p:sp>
        <p:nvSpPr>
          <p:cNvPr id="4" name="TextBox 3">
            <a:extLst>
              <a:ext uri="{FF2B5EF4-FFF2-40B4-BE49-F238E27FC236}">
                <a16:creationId xmlns:a16="http://schemas.microsoft.com/office/drawing/2014/main" id="{8C53A820-A2E8-18B4-B490-4D10A18194AE}"/>
              </a:ext>
            </a:extLst>
          </p:cNvPr>
          <p:cNvSpPr txBox="1"/>
          <p:nvPr/>
        </p:nvSpPr>
        <p:spPr>
          <a:xfrm>
            <a:off x="223025" y="1103971"/>
            <a:ext cx="7259444" cy="3970318"/>
          </a:xfrm>
          <a:prstGeom prst="rect">
            <a:avLst/>
          </a:prstGeom>
          <a:noFill/>
        </p:spPr>
        <p:txBody>
          <a:bodyPr wrap="square" rtlCol="0">
            <a:spAutoFit/>
          </a:bodyPr>
          <a:lstStyle/>
          <a:p>
            <a:pPr marL="285750" indent="-285750">
              <a:buFont typeface="Arial" panose="020B0604020202020204" pitchFamily="34" charset="0"/>
              <a:buChar char="•"/>
            </a:pPr>
            <a:r>
              <a:rPr lang="en-US" dirty="0"/>
              <a:t>Continental’s IT department prepared for the eventuality of requiring real-time data in advance during the development of their in-house data warehousing systems</a:t>
            </a:r>
          </a:p>
          <a:p>
            <a:pPr marL="285750" indent="-285750">
              <a:buFont typeface="Arial" panose="020B0604020202020204" pitchFamily="34" charset="0"/>
              <a:buChar char="•"/>
            </a:pPr>
            <a:r>
              <a:rPr lang="en-US" dirty="0"/>
              <a:t>They only make very specific data updated in real-time, and progressively added more over time in accordance with new strategies (Flight management dashboard, fraud detection)</a:t>
            </a:r>
          </a:p>
          <a:p>
            <a:pPr marL="285750" indent="-285750">
              <a:buFont typeface="Arial" panose="020B0604020202020204" pitchFamily="34" charset="0"/>
              <a:buChar char="•"/>
            </a:pPr>
            <a:r>
              <a:rPr lang="en-US" dirty="0"/>
              <a:t>IT department creates and showcases prototypes of what real-time data can do for the company and has consistent interactions with a committee of 30 high level corporate employees in order to sync business and IT interests (they also secure funding through a business partner rather than normal)</a:t>
            </a:r>
          </a:p>
          <a:p>
            <a:pPr marL="285750" indent="-285750">
              <a:buFont typeface="Arial" panose="020B0604020202020204" pitchFamily="34" charset="0"/>
              <a:buChar char="•"/>
            </a:pPr>
            <a:r>
              <a:rPr lang="en-US" dirty="0"/>
              <a:t>Corporate has implemented different priority levels for queries depending on how fast the information is needed.</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7284454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232C5-59F5-90B5-905B-2C7E6137E292}"/>
              </a:ext>
            </a:extLst>
          </p:cNvPr>
          <p:cNvSpPr>
            <a:spLocks noGrp="1"/>
          </p:cNvSpPr>
          <p:nvPr>
            <p:ph type="title"/>
          </p:nvPr>
        </p:nvSpPr>
        <p:spPr/>
        <p:txBody>
          <a:bodyPr/>
          <a:lstStyle/>
          <a:p>
            <a:r>
              <a:rPr lang="en-US" dirty="0"/>
              <a:t>Summary of Lessons</a:t>
            </a:r>
          </a:p>
        </p:txBody>
      </p:sp>
      <p:sp>
        <p:nvSpPr>
          <p:cNvPr id="3" name="Content Placeholder 2">
            <a:extLst>
              <a:ext uri="{FF2B5EF4-FFF2-40B4-BE49-F238E27FC236}">
                <a16:creationId xmlns:a16="http://schemas.microsoft.com/office/drawing/2014/main" id="{F27C9625-A509-B0A7-91BE-609059ABD516}"/>
              </a:ext>
            </a:extLst>
          </p:cNvPr>
          <p:cNvSpPr>
            <a:spLocks noGrp="1"/>
          </p:cNvSpPr>
          <p:nvPr>
            <p:ph idx="1"/>
          </p:nvPr>
        </p:nvSpPr>
        <p:spPr/>
        <p:txBody>
          <a:bodyPr/>
          <a:lstStyle/>
          <a:p>
            <a:pPr marL="0" indent="0">
              <a:buNone/>
            </a:pPr>
            <a:endParaRPr lang="en-US" dirty="0"/>
          </a:p>
        </p:txBody>
      </p:sp>
      <p:sp>
        <p:nvSpPr>
          <p:cNvPr id="4" name="TextBox 3">
            <a:extLst>
              <a:ext uri="{FF2B5EF4-FFF2-40B4-BE49-F238E27FC236}">
                <a16:creationId xmlns:a16="http://schemas.microsoft.com/office/drawing/2014/main" id="{9395CB62-DF69-5685-5FB4-EB22505368F8}"/>
              </a:ext>
            </a:extLst>
          </p:cNvPr>
          <p:cNvSpPr txBox="1"/>
          <p:nvPr/>
        </p:nvSpPr>
        <p:spPr>
          <a:xfrm>
            <a:off x="278781" y="1226634"/>
            <a:ext cx="782648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In short, real-time data management is an eventuality for most companies, so it is better to prepare for the conversion at the start then try to update it for a real-time data warehouse to be effective, the department managing it needs to work closely with higher level corporate employees in order to work towards a common goal. In addition, real-time updates to data should only be implemented when the data in question is, or will eventually be, of use in order to not waste resources.</a:t>
            </a:r>
          </a:p>
          <a:p>
            <a:endParaRPr lang="en-US" dirty="0"/>
          </a:p>
        </p:txBody>
      </p:sp>
    </p:spTree>
    <p:extLst>
      <p:ext uri="{BB962C8B-B14F-4D97-AF65-F5344CB8AC3E}">
        <p14:creationId xmlns:p14="http://schemas.microsoft.com/office/powerpoint/2010/main" val="4696359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sz="4400" dirty="0">
                <a:latin typeface="+mj-lt"/>
              </a:rPr>
              <a:t>THANK YOU</a:t>
            </a:r>
          </a:p>
        </p:txBody>
      </p:sp>
    </p:spTree>
    <p:extLst>
      <p:ext uri="{BB962C8B-B14F-4D97-AF65-F5344CB8AC3E}">
        <p14:creationId xmlns:p14="http://schemas.microsoft.com/office/powerpoint/2010/main" val="2216746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F6D52-A7FF-A718-5329-F778B981E49C}"/>
              </a:ext>
            </a:extLst>
          </p:cNvPr>
          <p:cNvSpPr>
            <a:spLocks noGrp="1"/>
          </p:cNvSpPr>
          <p:nvPr>
            <p:ph type="title"/>
          </p:nvPr>
        </p:nvSpPr>
        <p:spPr/>
        <p:txBody>
          <a:bodyPr>
            <a:normAutofit fontScale="90000"/>
          </a:bodyPr>
          <a:lstStyle/>
          <a:p>
            <a:r>
              <a:rPr lang="en-US" b="1" dirty="0"/>
              <a:t>Key Concept - </a:t>
            </a:r>
            <a:r>
              <a:rPr lang="en-IN" b="1" dirty="0"/>
              <a:t>How Continental moved to Real Time BI application?</a:t>
            </a:r>
            <a:endParaRPr lang="en-US" b="1" dirty="0"/>
          </a:p>
        </p:txBody>
      </p:sp>
      <p:sp>
        <p:nvSpPr>
          <p:cNvPr id="3" name="Content Placeholder 2">
            <a:extLst>
              <a:ext uri="{FF2B5EF4-FFF2-40B4-BE49-F238E27FC236}">
                <a16:creationId xmlns:a16="http://schemas.microsoft.com/office/drawing/2014/main" id="{D2D18191-6CDF-C227-166A-CA545DB98335}"/>
              </a:ext>
            </a:extLst>
          </p:cNvPr>
          <p:cNvSpPr>
            <a:spLocks noGrp="1"/>
          </p:cNvSpPr>
          <p:nvPr>
            <p:ph idx="1"/>
          </p:nvPr>
        </p:nvSpPr>
        <p:spPr>
          <a:xfrm>
            <a:off x="649187" y="1691141"/>
            <a:ext cx="10787772" cy="4350205"/>
          </a:xfrm>
        </p:spPr>
        <p:txBody>
          <a:bodyPr>
            <a:normAutofit fontScale="25000" lnSpcReduction="20000"/>
          </a:bodyPr>
          <a:lstStyle/>
          <a:p>
            <a:pPr marL="457063" lvl="1" indent="0">
              <a:buNone/>
            </a:pPr>
            <a:endParaRPr lang="en-IN" dirty="0"/>
          </a:p>
          <a:p>
            <a:r>
              <a:rPr lang="en-IN" sz="7998" dirty="0"/>
              <a:t>In 1994, Gordon Bethune presented a </a:t>
            </a:r>
            <a:r>
              <a:rPr lang="en-IN" sz="7998" i="1" dirty="0"/>
              <a:t>Go Forward plan </a:t>
            </a:r>
            <a:r>
              <a:rPr lang="en-IN" sz="7998" dirty="0"/>
              <a:t>having 4 interrelated parts- </a:t>
            </a:r>
            <a:endParaRPr lang="en-IN" sz="7998" i="1" dirty="0"/>
          </a:p>
          <a:p>
            <a:pPr lvl="1"/>
            <a:r>
              <a:rPr lang="en-IN" sz="7998" i="1" dirty="0"/>
              <a:t>Fly to Win</a:t>
            </a:r>
          </a:p>
          <a:p>
            <a:pPr lvl="1"/>
            <a:r>
              <a:rPr lang="en-IN" sz="7998" i="1" dirty="0"/>
              <a:t>Fund the Future</a:t>
            </a:r>
          </a:p>
          <a:p>
            <a:pPr lvl="1"/>
            <a:r>
              <a:rPr lang="en-IN" sz="7998" i="1" dirty="0"/>
              <a:t>Make Reliability a Reality</a:t>
            </a:r>
          </a:p>
          <a:p>
            <a:pPr lvl="1"/>
            <a:r>
              <a:rPr lang="en-IN" sz="7998" i="1" dirty="0"/>
              <a:t>Working Together</a:t>
            </a:r>
            <a:endParaRPr lang="en-IN" sz="7998" dirty="0"/>
          </a:p>
          <a:p>
            <a:endParaRPr lang="en-IN" sz="7998" dirty="0"/>
          </a:p>
          <a:p>
            <a:r>
              <a:rPr lang="en-IN" sz="7998" dirty="0"/>
              <a:t>Development of an enterprise data warehouse. </a:t>
            </a:r>
          </a:p>
          <a:p>
            <a:r>
              <a:rPr lang="en-IN" sz="7998" dirty="0"/>
              <a:t>Make Reliability a Reality</a:t>
            </a:r>
          </a:p>
          <a:p>
            <a:r>
              <a:rPr lang="en-IN" sz="7998" dirty="0"/>
              <a:t>Working Together - Continental Airline Internal Communications Poster  </a:t>
            </a:r>
          </a:p>
          <a:p>
            <a:pPr marL="0" indent="0">
              <a:buNone/>
            </a:pPr>
            <a:endParaRPr lang="en-IN" sz="7998" dirty="0"/>
          </a:p>
          <a:p>
            <a:r>
              <a:rPr lang="en-IN" sz="7998" dirty="0"/>
              <a:t>Three Initial Datawarehouse application</a:t>
            </a:r>
          </a:p>
          <a:p>
            <a:pPr lvl="1"/>
            <a:r>
              <a:rPr lang="en-IN" sz="7998" dirty="0"/>
              <a:t>Demand-driven Dispatch</a:t>
            </a:r>
          </a:p>
          <a:p>
            <a:pPr lvl="1"/>
            <a:r>
              <a:rPr lang="en-IN" sz="7998" dirty="0"/>
              <a:t>Goodwill Letters</a:t>
            </a:r>
          </a:p>
          <a:p>
            <a:pPr lvl="1"/>
            <a:r>
              <a:rPr lang="en-IN" sz="7998" dirty="0"/>
              <a:t>Group snoop</a:t>
            </a:r>
            <a:endParaRPr lang="en-IN" sz="4299" dirty="0"/>
          </a:p>
          <a:p>
            <a:endParaRPr lang="en-US" dirty="0"/>
          </a:p>
        </p:txBody>
      </p:sp>
      <p:pic>
        <p:nvPicPr>
          <p:cNvPr id="4" name="Picture 3">
            <a:extLst>
              <a:ext uri="{FF2B5EF4-FFF2-40B4-BE49-F238E27FC236}">
                <a16:creationId xmlns:a16="http://schemas.microsoft.com/office/drawing/2014/main" id="{3DBC26F2-C0EB-2C13-64EF-525EA53860AF}"/>
              </a:ext>
            </a:extLst>
          </p:cNvPr>
          <p:cNvPicPr>
            <a:picLocks noChangeAspect="1"/>
          </p:cNvPicPr>
          <p:nvPr/>
        </p:nvPicPr>
        <p:blipFill>
          <a:blip r:embed="rId2"/>
          <a:stretch>
            <a:fillRect/>
          </a:stretch>
        </p:blipFill>
        <p:spPr>
          <a:xfrm>
            <a:off x="8358011" y="3429000"/>
            <a:ext cx="1891807" cy="2564732"/>
          </a:xfrm>
          <a:prstGeom prst="rect">
            <a:avLst/>
          </a:prstGeom>
        </p:spPr>
      </p:pic>
    </p:spTree>
    <p:extLst>
      <p:ext uri="{BB962C8B-B14F-4D97-AF65-F5344CB8AC3E}">
        <p14:creationId xmlns:p14="http://schemas.microsoft.com/office/powerpoint/2010/main" val="3860883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5D690-CD7E-EB73-960C-C749808591CA}"/>
              </a:ext>
            </a:extLst>
          </p:cNvPr>
          <p:cNvSpPr>
            <a:spLocks noGrp="1"/>
          </p:cNvSpPr>
          <p:nvPr>
            <p:ph type="title"/>
          </p:nvPr>
        </p:nvSpPr>
        <p:spPr/>
        <p:txBody>
          <a:bodyPr>
            <a:normAutofit fontScale="90000"/>
          </a:bodyPr>
          <a:lstStyle/>
          <a:p>
            <a:r>
              <a:rPr lang="en-US" sz="3599" dirty="0"/>
              <a:t>Using Enterprise-DW + Decision Support System</a:t>
            </a:r>
          </a:p>
        </p:txBody>
      </p:sp>
      <p:sp>
        <p:nvSpPr>
          <p:cNvPr id="3" name="Content Placeholder 2">
            <a:extLst>
              <a:ext uri="{FF2B5EF4-FFF2-40B4-BE49-F238E27FC236}">
                <a16:creationId xmlns:a16="http://schemas.microsoft.com/office/drawing/2014/main" id="{288401AE-8977-45E5-1DB1-CD35027B0166}"/>
              </a:ext>
            </a:extLst>
          </p:cNvPr>
          <p:cNvSpPr>
            <a:spLocks noGrp="1"/>
          </p:cNvSpPr>
          <p:nvPr>
            <p:ph idx="1"/>
          </p:nvPr>
        </p:nvSpPr>
        <p:spPr>
          <a:xfrm>
            <a:off x="837981" y="1691141"/>
            <a:ext cx="10512862" cy="4350205"/>
          </a:xfrm>
        </p:spPr>
        <p:txBody>
          <a:bodyPr>
            <a:normAutofit/>
          </a:bodyPr>
          <a:lstStyle/>
          <a:p>
            <a:endParaRPr lang="en-IN" dirty="0"/>
          </a:p>
          <a:p>
            <a:r>
              <a:rPr lang="en-IN" dirty="0"/>
              <a:t>REAL-TIME BI APPLICATIONS </a:t>
            </a:r>
          </a:p>
          <a:p>
            <a:pPr lvl="1"/>
            <a:r>
              <a:rPr lang="en-IN" dirty="0"/>
              <a:t>Fare Design </a:t>
            </a:r>
          </a:p>
          <a:p>
            <a:pPr lvl="1"/>
            <a:r>
              <a:rPr lang="en-IN" dirty="0"/>
              <a:t>Recovering Lost Airline Reservations </a:t>
            </a:r>
          </a:p>
          <a:p>
            <a:pPr lvl="1"/>
            <a:r>
              <a:rPr lang="en-IN" dirty="0"/>
              <a:t>Customer Value Analysis </a:t>
            </a:r>
          </a:p>
          <a:p>
            <a:pPr lvl="1"/>
            <a:r>
              <a:rPr lang="en-IN" dirty="0"/>
              <a:t>Marketing Insight </a:t>
            </a:r>
          </a:p>
          <a:p>
            <a:pPr lvl="1"/>
            <a:r>
              <a:rPr lang="en-IN" dirty="0"/>
              <a:t>Flight Management Dashboard </a:t>
            </a:r>
          </a:p>
          <a:p>
            <a:pPr lvl="1"/>
            <a:r>
              <a:rPr lang="en-IN" dirty="0"/>
              <a:t>Fraud Investigations </a:t>
            </a:r>
          </a:p>
          <a:p>
            <a:pPr lvl="1"/>
            <a:r>
              <a:rPr lang="en-IN" dirty="0"/>
              <a:t>Is it Safe to Fly </a:t>
            </a:r>
          </a:p>
          <a:p>
            <a:endParaRPr lang="en-IN" dirty="0"/>
          </a:p>
        </p:txBody>
      </p:sp>
    </p:spTree>
    <p:extLst>
      <p:ext uri="{BB962C8B-B14F-4D97-AF65-F5344CB8AC3E}">
        <p14:creationId xmlns:p14="http://schemas.microsoft.com/office/powerpoint/2010/main" val="14693458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CED6A-8239-BAA3-E4DD-F38A6F50CE22}"/>
              </a:ext>
            </a:extLst>
          </p:cNvPr>
          <p:cNvSpPr>
            <a:spLocks noGrp="1"/>
          </p:cNvSpPr>
          <p:nvPr>
            <p:ph type="title"/>
          </p:nvPr>
        </p:nvSpPr>
        <p:spPr/>
        <p:txBody>
          <a:bodyPr/>
          <a:lstStyle/>
          <a:p>
            <a:r>
              <a:rPr lang="en-IN" dirty="0"/>
              <a:t>SUPPORTING FIRST TO FAVORITE WITH TECHNOLOGY </a:t>
            </a:r>
            <a:br>
              <a:rPr lang="en-IN" dirty="0"/>
            </a:br>
            <a:endParaRPr lang="en-US" dirty="0"/>
          </a:p>
        </p:txBody>
      </p:sp>
      <p:sp>
        <p:nvSpPr>
          <p:cNvPr id="3" name="Content Placeholder 2">
            <a:extLst>
              <a:ext uri="{FF2B5EF4-FFF2-40B4-BE49-F238E27FC236}">
                <a16:creationId xmlns:a16="http://schemas.microsoft.com/office/drawing/2014/main" id="{87C62CED-6F92-262B-383D-9C61F82A0AB2}"/>
              </a:ext>
            </a:extLst>
          </p:cNvPr>
          <p:cNvSpPr>
            <a:spLocks noGrp="1"/>
          </p:cNvSpPr>
          <p:nvPr>
            <p:ph idx="1"/>
          </p:nvPr>
        </p:nvSpPr>
        <p:spPr/>
        <p:txBody>
          <a:bodyPr>
            <a:normAutofit fontScale="25000" lnSpcReduction="20000"/>
          </a:bodyPr>
          <a:lstStyle/>
          <a:p>
            <a:pPr marL="0" indent="0">
              <a:buNone/>
            </a:pPr>
            <a:endParaRPr lang="en-IN" dirty="0"/>
          </a:p>
          <a:p>
            <a:endParaRPr lang="en-US" dirty="0"/>
          </a:p>
        </p:txBody>
      </p:sp>
      <p:sp>
        <p:nvSpPr>
          <p:cNvPr id="4" name="TextBox 3">
            <a:extLst>
              <a:ext uri="{FF2B5EF4-FFF2-40B4-BE49-F238E27FC236}">
                <a16:creationId xmlns:a16="http://schemas.microsoft.com/office/drawing/2014/main" id="{724F1439-45B7-1659-2F0E-C4F70FEA65DD}"/>
              </a:ext>
            </a:extLst>
          </p:cNvPr>
          <p:cNvSpPr txBox="1"/>
          <p:nvPr/>
        </p:nvSpPr>
        <p:spPr>
          <a:xfrm>
            <a:off x="457200" y="970156"/>
            <a:ext cx="8251901" cy="3702205"/>
          </a:xfrm>
          <a:prstGeom prst="rect">
            <a:avLst/>
          </a:prstGeom>
          <a:noFill/>
        </p:spPr>
        <p:txBody>
          <a:bodyPr wrap="square" rtlCol="0">
            <a:spAutoFit/>
          </a:bodyPr>
          <a:lstStyle/>
          <a:p>
            <a:pPr marL="742950" lvl="1" indent="-285750">
              <a:buFont typeface="Arial" panose="020B0604020202020204" pitchFamily="34" charset="0"/>
              <a:buChar char="•"/>
            </a:pPr>
            <a:r>
              <a:rPr lang="en-IN" dirty="0"/>
              <a:t>The Data Warehouse </a:t>
            </a:r>
          </a:p>
          <a:p>
            <a:pPr marL="742950" lvl="1" indent="-285750">
              <a:buFont typeface="Arial" panose="020B0604020202020204" pitchFamily="34" charset="0"/>
              <a:buChar char="•"/>
            </a:pPr>
            <a:r>
              <a:rPr lang="en-IN" dirty="0"/>
              <a:t>Data Access </a:t>
            </a:r>
          </a:p>
          <a:p>
            <a:pPr marL="742950" lvl="1" indent="-285750">
              <a:buFont typeface="Arial" panose="020B0604020202020204" pitchFamily="34" charset="0"/>
              <a:buChar char="•"/>
            </a:pPr>
            <a:r>
              <a:rPr lang="en-IN" dirty="0"/>
              <a:t>Real-time Data Sources </a:t>
            </a:r>
          </a:p>
          <a:p>
            <a:pPr marL="742950" lvl="1" indent="-285750">
              <a:buFont typeface="Arial" panose="020B0604020202020204" pitchFamily="34" charset="0"/>
              <a:buChar char="•"/>
            </a:pPr>
            <a:r>
              <a:rPr lang="en-IN" dirty="0"/>
              <a:t>The Data Warehouse Team </a:t>
            </a:r>
          </a:p>
          <a:p>
            <a:pPr marL="742950" lvl="1" indent="-285750">
              <a:buFont typeface="Arial" panose="020B0604020202020204" pitchFamily="34" charset="0"/>
              <a:buChar char="•"/>
            </a:pPr>
            <a:r>
              <a:rPr lang="en-IN" dirty="0"/>
              <a:t>Data Warehouse Governance </a:t>
            </a:r>
          </a:p>
          <a:p>
            <a:pPr marL="742950" lvl="1" indent="-285750">
              <a:buFont typeface="Arial" panose="020B0604020202020204" pitchFamily="34" charset="0"/>
              <a:buChar char="•"/>
            </a:pPr>
            <a:r>
              <a:rPr lang="en-IN" dirty="0"/>
              <a:t>Securing Funding </a:t>
            </a:r>
          </a:p>
          <a:p>
            <a:pPr marL="742950" lvl="1" indent="-285750">
              <a:buFont typeface="Arial" panose="020B0604020202020204" pitchFamily="34" charset="0"/>
              <a:buChar char="•"/>
            </a:pPr>
            <a:endParaRPr lang="en-IN" dirty="0"/>
          </a:p>
          <a:p>
            <a:pPr lvl="1"/>
            <a:endParaRPr lang="en-IN" dirty="0"/>
          </a:p>
          <a:p>
            <a:pPr lvl="1"/>
            <a:r>
              <a:rPr lang="en-IN" dirty="0"/>
              <a:t>Examples – </a:t>
            </a:r>
          </a:p>
          <a:p>
            <a:pPr marL="742950" lvl="1"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Concourse Display of High-Value Customer Activity</a:t>
            </a:r>
          </a:p>
          <a:p>
            <a:pPr marL="285750" indent="-285750">
              <a:buFont typeface="Arial" panose="020B0604020202020204" pitchFamily="34" charset="0"/>
              <a:buChar char="•"/>
            </a:pPr>
            <a:r>
              <a:rPr lang="en-IN" dirty="0"/>
              <a:t>Display of Flight Lateness From/To Hubs </a:t>
            </a:r>
          </a:p>
          <a:p>
            <a:endParaRPr lang="en-US" dirty="0"/>
          </a:p>
        </p:txBody>
      </p:sp>
    </p:spTree>
    <p:extLst>
      <p:ext uri="{BB962C8B-B14F-4D97-AF65-F5344CB8AC3E}">
        <p14:creationId xmlns:p14="http://schemas.microsoft.com/office/powerpoint/2010/main" val="2093349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1001F-4CD5-64F1-814F-0E600CBE8AF1}"/>
              </a:ext>
            </a:extLst>
          </p:cNvPr>
          <p:cNvSpPr>
            <a:spLocks noGrp="1"/>
          </p:cNvSpPr>
          <p:nvPr>
            <p:ph type="title"/>
          </p:nvPr>
        </p:nvSpPr>
        <p:spPr/>
        <p:txBody>
          <a:bodyPr/>
          <a:lstStyle/>
          <a:p>
            <a:r>
              <a:rPr lang="en-IN" dirty="0"/>
              <a:t>Benefits from Real-time BI and inhouse Data Warehousing </a:t>
            </a:r>
          </a:p>
        </p:txBody>
      </p:sp>
      <p:sp>
        <p:nvSpPr>
          <p:cNvPr id="3" name="Content Placeholder 2">
            <a:extLst>
              <a:ext uri="{FF2B5EF4-FFF2-40B4-BE49-F238E27FC236}">
                <a16:creationId xmlns:a16="http://schemas.microsoft.com/office/drawing/2014/main" id="{07E1E32A-FC1D-30DD-0A87-E6B55D50F04E}"/>
              </a:ext>
            </a:extLst>
          </p:cNvPr>
          <p:cNvSpPr>
            <a:spLocks noGrp="1"/>
          </p:cNvSpPr>
          <p:nvPr>
            <p:ph idx="1"/>
          </p:nvPr>
        </p:nvSpPr>
        <p:spPr/>
        <p:txBody>
          <a:bodyPr>
            <a:noAutofit/>
          </a:bodyPr>
          <a:lstStyle/>
          <a:p>
            <a:endParaRPr lang="en-US" dirty="0"/>
          </a:p>
          <a:p>
            <a:endParaRPr lang="en-US" dirty="0"/>
          </a:p>
        </p:txBody>
      </p:sp>
      <p:sp>
        <p:nvSpPr>
          <p:cNvPr id="5" name="TextBox 4">
            <a:extLst>
              <a:ext uri="{FF2B5EF4-FFF2-40B4-BE49-F238E27FC236}">
                <a16:creationId xmlns:a16="http://schemas.microsoft.com/office/drawing/2014/main" id="{78A8B4DF-C332-60C8-D563-6D70627E716F}"/>
              </a:ext>
            </a:extLst>
          </p:cNvPr>
          <p:cNvSpPr txBox="1"/>
          <p:nvPr/>
        </p:nvSpPr>
        <p:spPr>
          <a:xfrm>
            <a:off x="546410" y="1806498"/>
            <a:ext cx="6456556" cy="1477328"/>
          </a:xfrm>
          <a:prstGeom prst="rect">
            <a:avLst/>
          </a:prstGeom>
          <a:noFill/>
        </p:spPr>
        <p:txBody>
          <a:bodyPr wrap="square" rtlCol="0">
            <a:spAutoFit/>
          </a:bodyPr>
          <a:lstStyle/>
          <a:p>
            <a:pPr marL="285750" indent="-285750">
              <a:buFont typeface="Arial" panose="020B0604020202020204" pitchFamily="34" charset="0"/>
              <a:buChar char="•"/>
            </a:pPr>
            <a:r>
              <a:rPr lang="en-IN" dirty="0"/>
              <a:t>Marketing </a:t>
            </a:r>
            <a:endParaRPr lang="en-US" dirty="0"/>
          </a:p>
          <a:p>
            <a:pPr marL="285750" indent="-285750">
              <a:buFont typeface="Arial" panose="020B0604020202020204" pitchFamily="34" charset="0"/>
              <a:buChar char="•"/>
            </a:pPr>
            <a:r>
              <a:rPr lang="en-IN" dirty="0"/>
              <a:t>Corporate Security </a:t>
            </a:r>
          </a:p>
          <a:p>
            <a:pPr marL="285750" indent="-285750">
              <a:buFont typeface="Arial" panose="020B0604020202020204" pitchFamily="34" charset="0"/>
              <a:buChar char="•"/>
            </a:pPr>
            <a:r>
              <a:rPr lang="en-IN" dirty="0"/>
              <a:t>IT </a:t>
            </a:r>
            <a:endParaRPr lang="en-US" dirty="0"/>
          </a:p>
          <a:p>
            <a:pPr marL="285750" indent="-285750">
              <a:buFont typeface="Arial" panose="020B0604020202020204" pitchFamily="34" charset="0"/>
              <a:buChar char="•"/>
            </a:pPr>
            <a:r>
              <a:rPr lang="en-IN" dirty="0"/>
              <a:t>Revenue Management </a:t>
            </a:r>
          </a:p>
          <a:p>
            <a:endParaRPr lang="en-US" dirty="0"/>
          </a:p>
        </p:txBody>
      </p:sp>
    </p:spTree>
    <p:extLst>
      <p:ext uri="{BB962C8B-B14F-4D97-AF65-F5344CB8AC3E}">
        <p14:creationId xmlns:p14="http://schemas.microsoft.com/office/powerpoint/2010/main" val="4168102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141E7BE-3068-010B-D44A-D07F63E1ECF8}"/>
              </a:ext>
            </a:extLst>
          </p:cNvPr>
          <p:cNvSpPr>
            <a:spLocks noGrp="1"/>
          </p:cNvSpPr>
          <p:nvPr>
            <p:ph type="sldNum" sz="quarter" idx="13"/>
          </p:nvPr>
        </p:nvSpPr>
        <p:spPr/>
        <p:txBody>
          <a:bodyPr/>
          <a:lstStyle/>
          <a:p>
            <a:fld id="{12342C3A-DD85-7843-B416-BD52AB030D59}" type="slidenum">
              <a:rPr lang="en-US" smtClean="0"/>
              <a:pPr/>
              <a:t>7</a:t>
            </a:fld>
            <a:endParaRPr lang="en-US" dirty="0"/>
          </a:p>
        </p:txBody>
      </p:sp>
      <p:sp>
        <p:nvSpPr>
          <p:cNvPr id="4" name="Title 3">
            <a:extLst>
              <a:ext uri="{FF2B5EF4-FFF2-40B4-BE49-F238E27FC236}">
                <a16:creationId xmlns:a16="http://schemas.microsoft.com/office/drawing/2014/main" id="{C7C83B4C-10B4-26F5-1510-E0293D9063B5}"/>
              </a:ext>
            </a:extLst>
          </p:cNvPr>
          <p:cNvSpPr>
            <a:spLocks noGrp="1"/>
          </p:cNvSpPr>
          <p:nvPr>
            <p:ph type="title"/>
          </p:nvPr>
        </p:nvSpPr>
        <p:spPr>
          <a:xfrm>
            <a:off x="302605" y="371701"/>
            <a:ext cx="9735251" cy="535863"/>
          </a:xfrm>
        </p:spPr>
        <p:txBody>
          <a:bodyPr/>
          <a:lstStyle/>
          <a:p>
            <a:r>
              <a:rPr lang="en-US" dirty="0"/>
              <a:t>The Go Forward Plan</a:t>
            </a:r>
          </a:p>
        </p:txBody>
      </p:sp>
      <p:graphicFrame>
        <p:nvGraphicFramePr>
          <p:cNvPr id="5" name="Content Placeholder 2">
            <a:extLst>
              <a:ext uri="{FF2B5EF4-FFF2-40B4-BE49-F238E27FC236}">
                <a16:creationId xmlns:a16="http://schemas.microsoft.com/office/drawing/2014/main" id="{778BC53B-B902-9079-004F-18C5F206433E}"/>
              </a:ext>
            </a:extLst>
          </p:cNvPr>
          <p:cNvGraphicFramePr>
            <a:graphicFrameLocks noGrp="1"/>
          </p:cNvGraphicFramePr>
          <p:nvPr>
            <p:ph idx="1"/>
            <p:extLst>
              <p:ext uri="{D42A27DB-BD31-4B8C-83A1-F6EECF244321}">
                <p14:modId xmlns:p14="http://schemas.microsoft.com/office/powerpoint/2010/main" val="3856132618"/>
              </p:ext>
            </p:extLst>
          </p:nvPr>
        </p:nvGraphicFramePr>
        <p:xfrm>
          <a:off x="-447868" y="954218"/>
          <a:ext cx="12904236" cy="5726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87189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D5055-2F1B-D7FC-8F8B-66F01A6951D0}"/>
              </a:ext>
            </a:extLst>
          </p:cNvPr>
          <p:cNvSpPr>
            <a:spLocks noGrp="1"/>
          </p:cNvSpPr>
          <p:nvPr>
            <p:ph type="ctrTitle"/>
          </p:nvPr>
        </p:nvSpPr>
        <p:spPr>
          <a:xfrm>
            <a:off x="4964137" y="629997"/>
            <a:ext cx="6584776" cy="1285825"/>
          </a:xfrm>
        </p:spPr>
        <p:txBody>
          <a:bodyPr vert="horz" lIns="91416" tIns="45708" rIns="91416" bIns="45708" rtlCol="0" anchor="b">
            <a:normAutofit/>
          </a:bodyPr>
          <a:lstStyle/>
          <a:p>
            <a:pPr algn="l"/>
            <a:r>
              <a:rPr lang="en-US" sz="4399"/>
              <a:t>The Data Warehouse</a:t>
            </a:r>
          </a:p>
        </p:txBody>
      </p:sp>
      <p:sp>
        <p:nvSpPr>
          <p:cNvPr id="3" name="Subtitle 2">
            <a:extLst>
              <a:ext uri="{FF2B5EF4-FFF2-40B4-BE49-F238E27FC236}">
                <a16:creationId xmlns:a16="http://schemas.microsoft.com/office/drawing/2014/main" id="{E37660FD-81BF-E6B3-1906-C597DFCEBB26}"/>
              </a:ext>
            </a:extLst>
          </p:cNvPr>
          <p:cNvSpPr>
            <a:spLocks noGrp="1"/>
          </p:cNvSpPr>
          <p:nvPr>
            <p:ph type="subTitle" idx="1"/>
          </p:nvPr>
        </p:nvSpPr>
        <p:spPr>
          <a:xfrm>
            <a:off x="4964138" y="2438659"/>
            <a:ext cx="6584774" cy="3784433"/>
          </a:xfrm>
        </p:spPr>
        <p:txBody>
          <a:bodyPr vert="horz" lIns="91416" tIns="45708" rIns="91416" bIns="45708" rtlCol="0">
            <a:normAutofit/>
          </a:bodyPr>
          <a:lstStyle/>
          <a:p>
            <a:pPr marL="457063" indent="-228531" algn="l">
              <a:buFont typeface="Arial" panose="020B0604020202020204" pitchFamily="34" charset="0"/>
              <a:buChar char="•"/>
            </a:pPr>
            <a:r>
              <a:rPr lang="en-US" sz="1999" dirty="0">
                <a:latin typeface="Times New Roman" panose="02020603050405020304" pitchFamily="18" charset="0"/>
                <a:cs typeface="Times New Roman" panose="02020603050405020304" pitchFamily="18" charset="0"/>
              </a:rPr>
              <a:t>A data warehouse is a huge collection of corporate data that is used to aid an organization's decision-making.</a:t>
            </a:r>
          </a:p>
          <a:p>
            <a:pPr marL="457063" indent="-228531" algn="l">
              <a:buFont typeface="Arial" panose="020B0604020202020204" pitchFamily="34" charset="0"/>
              <a:buChar char="•"/>
            </a:pPr>
            <a:r>
              <a:rPr lang="en-US" sz="1999" dirty="0">
                <a:latin typeface="Times New Roman" panose="02020603050405020304" pitchFamily="18" charset="0"/>
                <a:cs typeface="Times New Roman" panose="02020603050405020304" pitchFamily="18" charset="0"/>
              </a:rPr>
              <a:t>Continental’s real-time BI initiative is built on the foundation of an 8-terabyte enterprise Teradata Warehouse running on a 3 GHz, 10-node NCR 5380 server.</a:t>
            </a:r>
          </a:p>
          <a:p>
            <a:pPr marL="457063" indent="-228531" algn="l">
              <a:buFont typeface="Arial" panose="020B0604020202020204" pitchFamily="34" charset="0"/>
              <a:buChar char="•"/>
            </a:pPr>
            <a:r>
              <a:rPr lang="en-US" sz="1999" dirty="0">
                <a:latin typeface="Times New Roman" panose="02020603050405020304" pitchFamily="18" charset="0"/>
                <a:cs typeface="Times New Roman" panose="02020603050405020304" pitchFamily="18" charset="0"/>
              </a:rPr>
              <a:t>The data warehouse supports 1,292 users who access 42 subject areas, 35 data marts, and 29 </a:t>
            </a:r>
            <a:r>
              <a:rPr lang="en-US" sz="1999">
                <a:latin typeface="Times New Roman" panose="02020603050405020304" pitchFamily="18" charset="0"/>
                <a:cs typeface="Times New Roman" panose="02020603050405020304" pitchFamily="18" charset="0"/>
              </a:rPr>
              <a:t>applications.</a:t>
            </a:r>
          </a:p>
          <a:p>
            <a:pPr marL="457063" indent="-228531" algn="l">
              <a:buFont typeface="Arial" panose="020B0604020202020204" pitchFamily="34" charset="0"/>
              <a:buChar char="•"/>
            </a:pPr>
            <a:r>
              <a:rPr lang="en-US" sz="1999">
                <a:latin typeface="Times New Roman" panose="02020603050405020304" pitchFamily="18" charset="0"/>
                <a:cs typeface="Times New Roman" panose="02020603050405020304" pitchFamily="18" charset="0"/>
              </a:rPr>
              <a:t>Critical </a:t>
            </a:r>
            <a:r>
              <a:rPr lang="en-US" sz="1999" dirty="0">
                <a:latin typeface="Times New Roman" panose="02020603050405020304" pitchFamily="18" charset="0"/>
                <a:cs typeface="Times New Roman" panose="02020603050405020304" pitchFamily="18" charset="0"/>
              </a:rPr>
              <a:t>information derived from data warehouse analysis (for example, customer value) is sent back into operational systems.</a:t>
            </a:r>
          </a:p>
          <a:p>
            <a:pPr indent="-228531" algn="l">
              <a:buFont typeface="Arial" panose="020B0604020202020204" pitchFamily="34" charset="0"/>
              <a:buChar char="•"/>
            </a:pPr>
            <a:endParaRPr lang="en-US" sz="1999" dirty="0"/>
          </a:p>
        </p:txBody>
      </p:sp>
      <p:pic>
        <p:nvPicPr>
          <p:cNvPr id="5" name="Picture 4">
            <a:extLst>
              <a:ext uri="{FF2B5EF4-FFF2-40B4-BE49-F238E27FC236}">
                <a16:creationId xmlns:a16="http://schemas.microsoft.com/office/drawing/2014/main" id="{1BABFA1C-BA6A-E771-8B5A-37503DDCD281}"/>
              </a:ext>
            </a:extLst>
          </p:cNvPr>
          <p:cNvPicPr>
            <a:picLocks noChangeAspect="1"/>
          </p:cNvPicPr>
          <p:nvPr/>
        </p:nvPicPr>
        <p:blipFill rotWithShape="1">
          <a:blip r:embed="rId2"/>
          <a:srcRect l="5410" r="56569"/>
          <a:stretch/>
        </p:blipFill>
        <p:spPr>
          <a:xfrm>
            <a:off x="20" y="903"/>
            <a:ext cx="4634364" cy="6856204"/>
          </a:xfrm>
          <a:prstGeom prst="rect">
            <a:avLst/>
          </a:prstGeom>
          <a:effectLst/>
        </p:spPr>
      </p:pic>
    </p:spTree>
    <p:extLst>
      <p:ext uri="{BB962C8B-B14F-4D97-AF65-F5344CB8AC3E}">
        <p14:creationId xmlns:p14="http://schemas.microsoft.com/office/powerpoint/2010/main" val="3512334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30A0D-4130-A8C1-84E2-88579C73EFE0}"/>
              </a:ext>
            </a:extLst>
          </p:cNvPr>
          <p:cNvSpPr>
            <a:spLocks noGrp="1"/>
          </p:cNvSpPr>
          <p:nvPr>
            <p:ph type="title"/>
          </p:nvPr>
        </p:nvSpPr>
        <p:spPr>
          <a:xfrm>
            <a:off x="1028432" y="1967647"/>
            <a:ext cx="2628215" cy="2546594"/>
          </a:xfrm>
          <a:noFill/>
        </p:spPr>
        <p:txBody>
          <a:bodyPr vert="horz" lIns="91416" tIns="45708" rIns="91416" bIns="45708" rtlCol="0" anchor="ctr">
            <a:normAutofit/>
          </a:bodyPr>
          <a:lstStyle/>
          <a:p>
            <a:pPr algn="ctr"/>
            <a:r>
              <a:rPr lang="en-US" sz="3599" dirty="0">
                <a:solidFill>
                  <a:srgbClr val="FFFFFF"/>
                </a:solidFill>
                <a:latin typeface="+mj-lt"/>
                <a:cs typeface="+mj-cs"/>
              </a:rPr>
              <a:t>The growth of warehouse over time</a:t>
            </a:r>
          </a:p>
        </p:txBody>
      </p:sp>
      <p:pic>
        <p:nvPicPr>
          <p:cNvPr id="4" name="Content Placeholder 3">
            <a:extLst>
              <a:ext uri="{FF2B5EF4-FFF2-40B4-BE49-F238E27FC236}">
                <a16:creationId xmlns:a16="http://schemas.microsoft.com/office/drawing/2014/main" id="{DFD7D454-58B3-D013-2C22-A67874E85B12}"/>
              </a:ext>
            </a:extLst>
          </p:cNvPr>
          <p:cNvPicPr>
            <a:picLocks noGrp="1" noChangeAspect="1"/>
          </p:cNvPicPr>
          <p:nvPr>
            <p:ph idx="1"/>
          </p:nvPr>
        </p:nvPicPr>
        <p:blipFill>
          <a:blip r:embed="rId2"/>
          <a:stretch>
            <a:fillRect/>
          </a:stretch>
        </p:blipFill>
        <p:spPr>
          <a:xfrm>
            <a:off x="4909814" y="644192"/>
            <a:ext cx="6511449" cy="5567289"/>
          </a:xfrm>
          <a:prstGeom prst="rect">
            <a:avLst/>
          </a:prstGeom>
        </p:spPr>
      </p:pic>
      <p:sp>
        <p:nvSpPr>
          <p:cNvPr id="5" name="TextBox 4">
            <a:extLst>
              <a:ext uri="{FF2B5EF4-FFF2-40B4-BE49-F238E27FC236}">
                <a16:creationId xmlns:a16="http://schemas.microsoft.com/office/drawing/2014/main" id="{D9E7A363-F723-8F16-CD3B-4400F2EF1A41}"/>
              </a:ext>
            </a:extLst>
          </p:cNvPr>
          <p:cNvSpPr txBox="1"/>
          <p:nvPr/>
        </p:nvSpPr>
        <p:spPr>
          <a:xfrm>
            <a:off x="942392" y="1539550"/>
            <a:ext cx="3163077" cy="1384995"/>
          </a:xfrm>
          <a:prstGeom prst="rect">
            <a:avLst/>
          </a:prstGeom>
          <a:noFill/>
        </p:spPr>
        <p:txBody>
          <a:bodyPr wrap="square">
            <a:spAutoFit/>
          </a:bodyPr>
          <a:lstStyle/>
          <a:p>
            <a:r>
              <a:rPr lang="en-US" sz="2800" b="1" kern="1200" dirty="0">
                <a:latin typeface="+mj-lt"/>
                <a:ea typeface="+mj-ea"/>
                <a:cs typeface="+mj-cs"/>
              </a:rPr>
              <a:t>THE GROWTH OF WAREHOUSE OVER TIME</a:t>
            </a:r>
            <a:endParaRPr lang="en-US" sz="2800" b="1" dirty="0"/>
          </a:p>
        </p:txBody>
      </p:sp>
    </p:spTree>
    <p:extLst>
      <p:ext uri="{BB962C8B-B14F-4D97-AF65-F5344CB8AC3E}">
        <p14:creationId xmlns:p14="http://schemas.microsoft.com/office/powerpoint/2010/main" val="698835026"/>
      </p:ext>
    </p:extLst>
  </p:cSld>
  <p:clrMapOvr>
    <a:masterClrMapping/>
  </p:clrMapOvr>
</p:sld>
</file>

<file path=ppt/theme/theme1.xml><?xml version="1.0" encoding="utf-8"?>
<a:theme xmlns:a="http://schemas.openxmlformats.org/drawingml/2006/main" name="Cover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 No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hoto Background">
  <a:themeElements>
    <a:clrScheme name="Custom 5">
      <a:dk1>
        <a:sysClr val="windowText" lastClr="000000"/>
      </a:dk1>
      <a:lt1>
        <a:sysClr val="window" lastClr="FFFFFF"/>
      </a:lt1>
      <a:dk2>
        <a:srgbClr val="1F497D"/>
      </a:dk2>
      <a:lt2>
        <a:srgbClr val="EEECE1"/>
      </a:lt2>
      <a:accent1>
        <a:srgbClr val="1E406F"/>
      </a:accent1>
      <a:accent2>
        <a:srgbClr val="EEA420"/>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Blank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ection Brea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Quotes or Statement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Content with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Charts, Data and Tabl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Closing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38098</TotalTime>
  <Words>1634</Words>
  <Application>Microsoft Macintosh PowerPoint</Application>
  <PresentationFormat>Custom</PresentationFormat>
  <Paragraphs>130</Paragraphs>
  <Slides>22</Slides>
  <Notes>0</Notes>
  <HiddenSlides>0</HiddenSlides>
  <MMClips>0</MMClips>
  <ScaleCrop>false</ScaleCrop>
  <HeadingPairs>
    <vt:vector size="6" baseType="variant">
      <vt:variant>
        <vt:lpstr>Fonts Used</vt:lpstr>
      </vt:variant>
      <vt:variant>
        <vt:i4>5</vt:i4>
      </vt:variant>
      <vt:variant>
        <vt:lpstr>Theme</vt:lpstr>
      </vt:variant>
      <vt:variant>
        <vt:i4>9</vt:i4>
      </vt:variant>
      <vt:variant>
        <vt:lpstr>Slide Titles</vt:lpstr>
      </vt:variant>
      <vt:variant>
        <vt:i4>22</vt:i4>
      </vt:variant>
    </vt:vector>
  </HeadingPairs>
  <TitlesOfParts>
    <vt:vector size="36" baseType="lpstr">
      <vt:lpstr>Arial</vt:lpstr>
      <vt:lpstr>Calibri</vt:lpstr>
      <vt:lpstr>Century Gothic</vt:lpstr>
      <vt:lpstr>Times New Roman</vt:lpstr>
      <vt:lpstr>Wingdings</vt:lpstr>
      <vt:lpstr>Cover Slides</vt:lpstr>
      <vt:lpstr>Content - No Photos</vt:lpstr>
      <vt:lpstr>Photo Background</vt:lpstr>
      <vt:lpstr>Blanks</vt:lpstr>
      <vt:lpstr>Section Break</vt:lpstr>
      <vt:lpstr>Quotes or Statements</vt:lpstr>
      <vt:lpstr>Content with Photos</vt:lpstr>
      <vt:lpstr>Charts, Data and Tables</vt:lpstr>
      <vt:lpstr>Closing Slide</vt:lpstr>
      <vt:lpstr>Assignment 1 Case Study </vt:lpstr>
      <vt:lpstr>Overview </vt:lpstr>
      <vt:lpstr>Key Concept - How Continental moved to Real Time BI application?</vt:lpstr>
      <vt:lpstr>Using Enterprise-DW + Decision Support System</vt:lpstr>
      <vt:lpstr>SUPPORTING FIRST TO FAVORITE WITH TECHNOLOGY  </vt:lpstr>
      <vt:lpstr>Benefits from Real-time BI and inhouse Data Warehousing </vt:lpstr>
      <vt:lpstr>The Go Forward Plan</vt:lpstr>
      <vt:lpstr>The Data Warehouse</vt:lpstr>
      <vt:lpstr>The growth of warehouse over time</vt:lpstr>
      <vt:lpstr>Data Warehouse Architecture</vt:lpstr>
      <vt:lpstr>Data Warehouse Architecture</vt:lpstr>
      <vt:lpstr>PowerPoint Presentation</vt:lpstr>
      <vt:lpstr>Benefits of Business Intelligence</vt:lpstr>
      <vt:lpstr>Three Initial Datawarehouse Applications</vt:lpstr>
      <vt:lpstr>Lesson #1: Prepare Early for Real-Time BI Processes</vt:lpstr>
      <vt:lpstr>Lesson #2: Some Data Should NOT be Real-Time</vt:lpstr>
      <vt:lpstr>Lesson #3: Business and IT Departments should be in Sync</vt:lpstr>
      <vt:lpstr>Lesson #4: Cross Understanding of Departments</vt:lpstr>
      <vt:lpstr>Lesson #5: Align Decision Making to Support Real-Time Data</vt:lpstr>
      <vt:lpstr>Lessons in Action: Continental</vt:lpstr>
      <vt:lpstr>Summary of Lessons</vt:lpstr>
      <vt:lpstr>PowerPoint Presentation</vt:lpstr>
    </vt:vector>
  </TitlesOfParts>
  <Company>Stevens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143 Years of Innovation</dc:title>
  <dc:creator>Laura Bubeck</dc:creator>
  <cp:lastModifiedBy>Kanika Yadav</cp:lastModifiedBy>
  <cp:revision>980</cp:revision>
  <cp:lastPrinted>2016-08-09T14:57:31Z</cp:lastPrinted>
  <dcterms:created xsi:type="dcterms:W3CDTF">2013-11-01T14:42:31Z</dcterms:created>
  <dcterms:modified xsi:type="dcterms:W3CDTF">2022-09-21T12:55:43Z</dcterms:modified>
</cp:coreProperties>
</file>